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679" r:id="rId2"/>
  </p:sldMasterIdLst>
  <p:notesMasterIdLst>
    <p:notesMasterId r:id="rId52"/>
  </p:notesMasterIdLst>
  <p:sldIdLst>
    <p:sldId id="256" r:id="rId3"/>
    <p:sldId id="324" r:id="rId4"/>
    <p:sldId id="258" r:id="rId5"/>
    <p:sldId id="260" r:id="rId6"/>
    <p:sldId id="259" r:id="rId7"/>
    <p:sldId id="261" r:id="rId8"/>
    <p:sldId id="286" r:id="rId9"/>
    <p:sldId id="287" r:id="rId10"/>
    <p:sldId id="288" r:id="rId11"/>
    <p:sldId id="289" r:id="rId12"/>
    <p:sldId id="290" r:id="rId13"/>
    <p:sldId id="262" r:id="rId14"/>
    <p:sldId id="263" r:id="rId15"/>
    <p:sldId id="318" r:id="rId16"/>
    <p:sldId id="319" r:id="rId17"/>
    <p:sldId id="320" r:id="rId18"/>
    <p:sldId id="321" r:id="rId19"/>
    <p:sldId id="322" r:id="rId20"/>
    <p:sldId id="323" r:id="rId21"/>
    <p:sldId id="268" r:id="rId22"/>
    <p:sldId id="269" r:id="rId23"/>
    <p:sldId id="270" r:id="rId24"/>
    <p:sldId id="271" r:id="rId25"/>
    <p:sldId id="272" r:id="rId26"/>
    <p:sldId id="302" r:id="rId27"/>
    <p:sldId id="303" r:id="rId28"/>
    <p:sldId id="304" r:id="rId29"/>
    <p:sldId id="305" r:id="rId30"/>
    <p:sldId id="306" r:id="rId31"/>
    <p:sldId id="273" r:id="rId32"/>
    <p:sldId id="291" r:id="rId33"/>
    <p:sldId id="292" r:id="rId34"/>
    <p:sldId id="317" r:id="rId35"/>
    <p:sldId id="293" r:id="rId36"/>
    <p:sldId id="294" r:id="rId37"/>
    <p:sldId id="295" r:id="rId38"/>
    <p:sldId id="296" r:id="rId39"/>
    <p:sldId id="285" r:id="rId40"/>
    <p:sldId id="307" r:id="rId41"/>
    <p:sldId id="308" r:id="rId42"/>
    <p:sldId id="309" r:id="rId43"/>
    <p:sldId id="310" r:id="rId44"/>
    <p:sldId id="311" r:id="rId45"/>
    <p:sldId id="312" r:id="rId46"/>
    <p:sldId id="313" r:id="rId47"/>
    <p:sldId id="314" r:id="rId48"/>
    <p:sldId id="315" r:id="rId49"/>
    <p:sldId id="316" r:id="rId50"/>
    <p:sldId id="278" r:id="rId5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84029" autoAdjust="0"/>
  </p:normalViewPr>
  <p:slideViewPr>
    <p:cSldViewPr snapToGrid="0" snapToObjects="1">
      <p:cViewPr varScale="1">
        <p:scale>
          <a:sx n="106" d="100"/>
          <a:sy n="106" d="100"/>
        </p:scale>
        <p:origin x="1018"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B8E9B-6925-4E6D-8EB6-52818D738683}" type="datetimeFigureOut">
              <a:rPr lang="zh-CN" altLang="en-US" smtClean="0"/>
              <a:t>2018/11/21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C3DA9-9555-4405-849B-B6E6D880F5BA}" type="slidenum">
              <a:rPr lang="zh-CN" altLang="en-US" smtClean="0"/>
              <a:t>‹#›</a:t>
            </a:fld>
            <a:endParaRPr lang="zh-CN" altLang="en-US"/>
          </a:p>
        </p:txBody>
      </p:sp>
    </p:spTree>
    <p:extLst>
      <p:ext uri="{BB962C8B-B14F-4D97-AF65-F5344CB8AC3E}">
        <p14:creationId xmlns:p14="http://schemas.microsoft.com/office/powerpoint/2010/main" val="26551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1</a:t>
            </a:fld>
            <a:endParaRPr lang="zh-CN" altLang="en-US"/>
          </a:p>
        </p:txBody>
      </p:sp>
    </p:spTree>
    <p:extLst>
      <p:ext uri="{BB962C8B-B14F-4D97-AF65-F5344CB8AC3E}">
        <p14:creationId xmlns:p14="http://schemas.microsoft.com/office/powerpoint/2010/main" val="2126450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1200" i="1" kern="0" smtClean="0">
                            <a:latin typeface="Cambria Math" panose="02040503050406030204" pitchFamily="18" charset="0"/>
                            <a:ea typeface="微软雅黑" panose="020B0503020204020204" pitchFamily="34" charset="-122"/>
                            <a:cs typeface="+mn-ea"/>
                            <a:sym typeface="+mn-lt"/>
                          </a:rPr>
                        </m:ctrlPr>
                      </m:accPr>
                      <m:e>
                        <m:r>
                          <a:rPr lang="en-US" altLang="zh-CN" sz="1200" i="1" kern="0">
                            <a:latin typeface="Cambria Math" panose="02040503050406030204" pitchFamily="18" charset="0"/>
                            <a:ea typeface="微软雅黑" panose="020B0503020204020204" pitchFamily="34" charset="-122"/>
                            <a:cs typeface="+mn-ea"/>
                            <a:sym typeface="+mn-lt"/>
                          </a:rPr>
                          <m:t>𝑥</m:t>
                        </m:r>
                      </m:e>
                    </m:acc>
                    <m:r>
                      <a:rPr lang="zh-CN" altLang="en-US" sz="1200" i="1" kern="0" smtClean="0">
                        <a:latin typeface="Cambria Math" panose="02040503050406030204" pitchFamily="18" charset="0"/>
                        <a:ea typeface="微软雅黑" panose="020B0503020204020204" pitchFamily="34" charset="-122"/>
                        <a:cs typeface="+mn-ea"/>
                        <a:sym typeface="+mn-lt"/>
                      </a:rPr>
                      <m:t>表示</m:t>
                    </m:r>
                  </m:oMath>
                </a14:m>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kern="0">
                    <a:latin typeface="Cambria Math" panose="02040503050406030204" pitchFamily="18" charset="0"/>
                    <a:ea typeface="微软雅黑" panose="020B0503020204020204" pitchFamily="34" charset="-122"/>
                    <a:cs typeface="+mn-ea"/>
                    <a:sym typeface="+mn-lt"/>
                  </a:rPr>
                  <a:t>𝑥 ̂</a:t>
                </a:r>
                <a:r>
                  <a:rPr lang="zh-CN" altLang="en-US" sz="1200" i="0" kern="0">
                    <a:latin typeface="Cambria Math" panose="02040503050406030204" pitchFamily="18" charset="0"/>
                    <a:ea typeface="微软雅黑" panose="020B0503020204020204" pitchFamily="34" charset="-122"/>
                    <a:cs typeface="+mn-ea"/>
                    <a:sym typeface="+mn-lt"/>
                  </a:rPr>
                  <a:t>表示</a:t>
                </a:r>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Fallback>
      </mc:AlternateContent>
      <p:sp>
        <p:nvSpPr>
          <p:cNvPr id="4" name="灯片编号占位符 3"/>
          <p:cNvSpPr>
            <a:spLocks noGrp="1"/>
          </p:cNvSpPr>
          <p:nvPr>
            <p:ph type="sldNum" sz="quarter" idx="5"/>
          </p:nvPr>
        </p:nvSpPr>
        <p:spPr/>
        <p:txBody>
          <a:bodyPr/>
          <a:lstStyle/>
          <a:p>
            <a:fld id="{66CC3DA9-9555-4405-849B-B6E6D880F5BA}" type="slidenum">
              <a:rPr lang="zh-CN" altLang="en-US" smtClean="0"/>
              <a:t>10</a:t>
            </a:fld>
            <a:endParaRPr lang="zh-CN" altLang="en-US"/>
          </a:p>
        </p:txBody>
      </p:sp>
    </p:spTree>
    <p:extLst>
      <p:ext uri="{BB962C8B-B14F-4D97-AF65-F5344CB8AC3E}">
        <p14:creationId xmlns:p14="http://schemas.microsoft.com/office/powerpoint/2010/main" val="156870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1200" i="1" kern="0" smtClean="0">
                            <a:latin typeface="Cambria Math" panose="02040503050406030204" pitchFamily="18" charset="0"/>
                            <a:ea typeface="微软雅黑" panose="020B0503020204020204" pitchFamily="34" charset="-122"/>
                            <a:cs typeface="+mn-ea"/>
                            <a:sym typeface="+mn-lt"/>
                          </a:rPr>
                        </m:ctrlPr>
                      </m:accPr>
                      <m:e>
                        <m:r>
                          <a:rPr lang="en-US" altLang="zh-CN" sz="1200" i="1" kern="0">
                            <a:latin typeface="Cambria Math" panose="02040503050406030204" pitchFamily="18" charset="0"/>
                            <a:ea typeface="微软雅黑" panose="020B0503020204020204" pitchFamily="34" charset="-122"/>
                            <a:cs typeface="+mn-ea"/>
                            <a:sym typeface="+mn-lt"/>
                          </a:rPr>
                          <m:t>𝑥</m:t>
                        </m:r>
                      </m:e>
                    </m:acc>
                    <m:r>
                      <a:rPr lang="zh-CN" altLang="en-US" sz="1200" i="1" kern="0" smtClean="0">
                        <a:latin typeface="Cambria Math" panose="02040503050406030204" pitchFamily="18" charset="0"/>
                        <a:ea typeface="微软雅黑" panose="020B0503020204020204" pitchFamily="34" charset="-122"/>
                        <a:cs typeface="+mn-ea"/>
                        <a:sym typeface="+mn-lt"/>
                      </a:rPr>
                      <m:t>表示</m:t>
                    </m:r>
                  </m:oMath>
                </a14:m>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kern="0">
                    <a:latin typeface="Cambria Math" panose="02040503050406030204" pitchFamily="18" charset="0"/>
                    <a:ea typeface="微软雅黑" panose="020B0503020204020204" pitchFamily="34" charset="-122"/>
                    <a:cs typeface="+mn-ea"/>
                    <a:sym typeface="+mn-lt"/>
                  </a:rPr>
                  <a:t>𝑥 ̂</a:t>
                </a:r>
                <a:r>
                  <a:rPr lang="zh-CN" altLang="en-US" sz="1200" i="0" kern="0">
                    <a:latin typeface="Cambria Math" panose="02040503050406030204" pitchFamily="18" charset="0"/>
                    <a:ea typeface="微软雅黑" panose="020B0503020204020204" pitchFamily="34" charset="-122"/>
                    <a:cs typeface="+mn-ea"/>
                    <a:sym typeface="+mn-lt"/>
                  </a:rPr>
                  <a:t>表示</a:t>
                </a:r>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Fallback>
      </mc:AlternateContent>
      <p:sp>
        <p:nvSpPr>
          <p:cNvPr id="4" name="灯片编号占位符 3"/>
          <p:cNvSpPr>
            <a:spLocks noGrp="1"/>
          </p:cNvSpPr>
          <p:nvPr>
            <p:ph type="sldNum" sz="quarter" idx="5"/>
          </p:nvPr>
        </p:nvSpPr>
        <p:spPr/>
        <p:txBody>
          <a:bodyPr/>
          <a:lstStyle/>
          <a:p>
            <a:fld id="{66CC3DA9-9555-4405-849B-B6E6D880F5BA}" type="slidenum">
              <a:rPr lang="zh-CN" altLang="en-US" smtClean="0"/>
              <a:t>11</a:t>
            </a:fld>
            <a:endParaRPr lang="zh-CN" altLang="en-US"/>
          </a:p>
        </p:txBody>
      </p:sp>
    </p:spTree>
    <p:extLst>
      <p:ext uri="{BB962C8B-B14F-4D97-AF65-F5344CB8AC3E}">
        <p14:creationId xmlns:p14="http://schemas.microsoft.com/office/powerpoint/2010/main" val="3647591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12</a:t>
            </a:fld>
            <a:endParaRPr lang="zh-CN" altLang="en-US"/>
          </a:p>
        </p:txBody>
      </p:sp>
    </p:spTree>
    <p:extLst>
      <p:ext uri="{BB962C8B-B14F-4D97-AF65-F5344CB8AC3E}">
        <p14:creationId xmlns:p14="http://schemas.microsoft.com/office/powerpoint/2010/main" val="1790046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13</a:t>
            </a:fld>
            <a:endParaRPr lang="zh-CN" altLang="en-US"/>
          </a:p>
        </p:txBody>
      </p:sp>
    </p:spTree>
    <p:extLst>
      <p:ext uri="{BB962C8B-B14F-4D97-AF65-F5344CB8AC3E}">
        <p14:creationId xmlns:p14="http://schemas.microsoft.com/office/powerpoint/2010/main" val="3283299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20</a:t>
            </a:fld>
            <a:endParaRPr lang="zh-CN" altLang="en-US"/>
          </a:p>
        </p:txBody>
      </p:sp>
    </p:spTree>
    <p:extLst>
      <p:ext uri="{BB962C8B-B14F-4D97-AF65-F5344CB8AC3E}">
        <p14:creationId xmlns:p14="http://schemas.microsoft.com/office/powerpoint/2010/main" val="28653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21</a:t>
            </a:fld>
            <a:endParaRPr lang="zh-CN" altLang="en-US"/>
          </a:p>
        </p:txBody>
      </p:sp>
    </p:spTree>
    <p:extLst>
      <p:ext uri="{BB962C8B-B14F-4D97-AF65-F5344CB8AC3E}">
        <p14:creationId xmlns:p14="http://schemas.microsoft.com/office/powerpoint/2010/main" val="133488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22</a:t>
            </a:fld>
            <a:endParaRPr lang="zh-CN" altLang="en-US"/>
          </a:p>
        </p:txBody>
      </p:sp>
    </p:spTree>
    <p:extLst>
      <p:ext uri="{BB962C8B-B14F-4D97-AF65-F5344CB8AC3E}">
        <p14:creationId xmlns:p14="http://schemas.microsoft.com/office/powerpoint/2010/main" val="46532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23</a:t>
            </a:fld>
            <a:endParaRPr lang="zh-CN" altLang="en-US"/>
          </a:p>
        </p:txBody>
      </p:sp>
    </p:spTree>
    <p:extLst>
      <p:ext uri="{BB962C8B-B14F-4D97-AF65-F5344CB8AC3E}">
        <p14:creationId xmlns:p14="http://schemas.microsoft.com/office/powerpoint/2010/main" val="81691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24</a:t>
            </a:fld>
            <a:endParaRPr lang="zh-CN" altLang="en-US"/>
          </a:p>
        </p:txBody>
      </p:sp>
    </p:spTree>
    <p:extLst>
      <p:ext uri="{BB962C8B-B14F-4D97-AF65-F5344CB8AC3E}">
        <p14:creationId xmlns:p14="http://schemas.microsoft.com/office/powerpoint/2010/main" val="1214838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30</a:t>
            </a:fld>
            <a:endParaRPr lang="zh-CN" altLang="en-US"/>
          </a:p>
        </p:txBody>
      </p:sp>
    </p:spTree>
    <p:extLst>
      <p:ext uri="{BB962C8B-B14F-4D97-AF65-F5344CB8AC3E}">
        <p14:creationId xmlns:p14="http://schemas.microsoft.com/office/powerpoint/2010/main" val="5116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2</a:t>
            </a:fld>
            <a:endParaRPr lang="zh-CN" altLang="en-US"/>
          </a:p>
        </p:txBody>
      </p:sp>
    </p:spTree>
    <p:extLst>
      <p:ext uri="{BB962C8B-B14F-4D97-AF65-F5344CB8AC3E}">
        <p14:creationId xmlns:p14="http://schemas.microsoft.com/office/powerpoint/2010/main" val="153366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作者使用这篇论文中的遗传算法做了</a:t>
            </a:r>
            <a:r>
              <a:rPr kumimoji="1" lang="en-US" altLang="zh-CN" dirty="0"/>
              <a:t>1</a:t>
            </a:r>
            <a:r>
              <a:rPr kumimoji="1" lang="zh-CN" altLang="en-US" dirty="0"/>
              <a:t>个对比实验，这篇论文使用遗传算法解决方向传感器寿命最大化精确的问题。</a:t>
            </a:r>
            <a:endParaRPr kumimoji="1" lang="en-US" altLang="zh-CN" dirty="0"/>
          </a:p>
          <a:p>
            <a:r>
              <a:rPr kumimoji="1" lang="zh-CN" altLang="en-US" dirty="0"/>
              <a:t>实际上是一个优化问题使用遗传算法来求解。</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31</a:t>
            </a:fld>
            <a:endParaRPr lang="zh-CN" altLang="en-US"/>
          </a:p>
        </p:txBody>
      </p:sp>
    </p:spTree>
    <p:extLst>
      <p:ext uri="{BB962C8B-B14F-4D97-AF65-F5344CB8AC3E}">
        <p14:creationId xmlns:p14="http://schemas.microsoft.com/office/powerpoint/2010/main" val="110270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他引用的这篇论文的问题跟本文不太一样，问题描述如下</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32</a:t>
            </a:fld>
            <a:endParaRPr lang="zh-CN" altLang="en-US"/>
          </a:p>
        </p:txBody>
      </p:sp>
    </p:spTree>
    <p:extLst>
      <p:ext uri="{BB962C8B-B14F-4D97-AF65-F5344CB8AC3E}">
        <p14:creationId xmlns:p14="http://schemas.microsoft.com/office/powerpoint/2010/main" val="934690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他引用的这篇论文的问题跟本文不太一样，问题描述如下</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33</a:t>
            </a:fld>
            <a:endParaRPr lang="zh-CN" altLang="en-US"/>
          </a:p>
        </p:txBody>
      </p:sp>
    </p:spTree>
    <p:extLst>
      <p:ext uri="{BB962C8B-B14F-4D97-AF65-F5344CB8AC3E}">
        <p14:creationId xmlns:p14="http://schemas.microsoft.com/office/powerpoint/2010/main" val="380217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如何使用遗传算法应用于本文的单目标跟踪，作者没说，我们也不知道</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34</a:t>
            </a:fld>
            <a:endParaRPr lang="zh-CN" altLang="en-US"/>
          </a:p>
        </p:txBody>
      </p:sp>
    </p:spTree>
    <p:extLst>
      <p:ext uri="{BB962C8B-B14F-4D97-AF65-F5344CB8AC3E}">
        <p14:creationId xmlns:p14="http://schemas.microsoft.com/office/powerpoint/2010/main" val="1111375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步长服从高斯分布，那么随游走就是化学中的布朗运动。</a:t>
            </a:r>
            <a:endParaRPr kumimoji="1"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36</a:t>
            </a:fld>
            <a:endParaRPr lang="zh-CN" altLang="en-US"/>
          </a:p>
        </p:txBody>
      </p:sp>
    </p:spTree>
    <p:extLst>
      <p:ext uri="{BB962C8B-B14F-4D97-AF65-F5344CB8AC3E}">
        <p14:creationId xmlns:p14="http://schemas.microsoft.com/office/powerpoint/2010/main" val="416595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如图所示，二维随机游走模拟。横轴纵轴为醉汉在空间中的位置。总得来说杂乱无序。</a:t>
            </a:r>
            <a:endParaRPr kumimoji="1" lang="en-US" altLang="zh-CN" dirty="0"/>
          </a:p>
          <a:p>
            <a:r>
              <a:rPr kumimoji="1" lang="zh-CN" altLang="en-US" dirty="0"/>
              <a:t>作者主要用随机游走算法根据上一个观察位置预测目标的下一个位置。</a:t>
            </a:r>
            <a:endParaRPr kumimoji="1" lang="en-US" altLang="zh-CN" dirty="0"/>
          </a:p>
          <a:p>
            <a:r>
              <a:rPr kumimoji="1" lang="zh-CN" altLang="en-US" dirty="0"/>
              <a:t>作者用该算法与</a:t>
            </a:r>
            <a:r>
              <a:rPr kumimoji="1" lang="en-US" altLang="zh-CN" dirty="0"/>
              <a:t>EKF</a:t>
            </a:r>
            <a:r>
              <a:rPr kumimoji="1" lang="zh-CN" altLang="en-US" dirty="0"/>
              <a:t>做对比，个人认为没有什么意义。下面有请支琛为大家讲解一下本论文的性能分析。</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37</a:t>
            </a:fld>
            <a:endParaRPr lang="zh-CN" altLang="en-US"/>
          </a:p>
        </p:txBody>
      </p:sp>
    </p:spTree>
    <p:extLst>
      <p:ext uri="{BB962C8B-B14F-4D97-AF65-F5344CB8AC3E}">
        <p14:creationId xmlns:p14="http://schemas.microsoft.com/office/powerpoint/2010/main" val="473910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38</a:t>
            </a:fld>
            <a:endParaRPr lang="zh-CN" altLang="en-US"/>
          </a:p>
        </p:txBody>
      </p:sp>
    </p:spTree>
    <p:extLst>
      <p:ext uri="{BB962C8B-B14F-4D97-AF65-F5344CB8AC3E}">
        <p14:creationId xmlns:p14="http://schemas.microsoft.com/office/powerpoint/2010/main" val="1731531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CC3DA9-9555-4405-849B-B6E6D880F5BA}" type="slidenum">
              <a:rPr lang="zh-CN" altLang="en-US" smtClean="0"/>
              <a:t>40</a:t>
            </a:fld>
            <a:endParaRPr lang="zh-CN" altLang="en-US"/>
          </a:p>
        </p:txBody>
      </p:sp>
    </p:spTree>
    <p:extLst>
      <p:ext uri="{BB962C8B-B14F-4D97-AF65-F5344CB8AC3E}">
        <p14:creationId xmlns:p14="http://schemas.microsoft.com/office/powerpoint/2010/main" val="1688650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CC3DA9-9555-4405-849B-B6E6D880F5BA}" type="slidenum">
              <a:rPr lang="zh-CN" altLang="en-US" smtClean="0"/>
              <a:t>45</a:t>
            </a:fld>
            <a:endParaRPr lang="zh-CN" altLang="en-US"/>
          </a:p>
        </p:txBody>
      </p:sp>
    </p:spTree>
    <p:extLst>
      <p:ext uri="{BB962C8B-B14F-4D97-AF65-F5344CB8AC3E}">
        <p14:creationId xmlns:p14="http://schemas.microsoft.com/office/powerpoint/2010/main" val="2973711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47</a:t>
            </a:fld>
            <a:endParaRPr lang="zh-CN" altLang="en-US"/>
          </a:p>
        </p:txBody>
      </p:sp>
    </p:spTree>
    <p:extLst>
      <p:ext uri="{BB962C8B-B14F-4D97-AF65-F5344CB8AC3E}">
        <p14:creationId xmlns:p14="http://schemas.microsoft.com/office/powerpoint/2010/main" val="203688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3</a:t>
            </a:fld>
            <a:endParaRPr lang="zh-CN" altLang="en-US"/>
          </a:p>
        </p:txBody>
      </p:sp>
    </p:spTree>
    <p:extLst>
      <p:ext uri="{BB962C8B-B14F-4D97-AF65-F5344CB8AC3E}">
        <p14:creationId xmlns:p14="http://schemas.microsoft.com/office/powerpoint/2010/main" val="383491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CC3DA9-9555-4405-849B-B6E6D880F5BA}" type="slidenum">
              <a:rPr lang="zh-CN" altLang="en-US" smtClean="0"/>
              <a:t>48</a:t>
            </a:fld>
            <a:endParaRPr lang="zh-CN" altLang="en-US"/>
          </a:p>
        </p:txBody>
      </p:sp>
    </p:spTree>
    <p:extLst>
      <p:ext uri="{BB962C8B-B14F-4D97-AF65-F5344CB8AC3E}">
        <p14:creationId xmlns:p14="http://schemas.microsoft.com/office/powerpoint/2010/main" val="3224754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49</a:t>
            </a:fld>
            <a:endParaRPr lang="zh-CN" altLang="en-US"/>
          </a:p>
        </p:txBody>
      </p:sp>
    </p:spTree>
    <p:extLst>
      <p:ext uri="{BB962C8B-B14F-4D97-AF65-F5344CB8AC3E}">
        <p14:creationId xmlns:p14="http://schemas.microsoft.com/office/powerpoint/2010/main" val="397016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4</a:t>
            </a:fld>
            <a:endParaRPr lang="zh-CN" altLang="en-US"/>
          </a:p>
        </p:txBody>
      </p:sp>
    </p:spTree>
    <p:extLst>
      <p:ext uri="{BB962C8B-B14F-4D97-AF65-F5344CB8AC3E}">
        <p14:creationId xmlns:p14="http://schemas.microsoft.com/office/powerpoint/2010/main" val="348219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本文中提出四种现有的已做的方法</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5</a:t>
            </a:fld>
            <a:endParaRPr lang="zh-CN" altLang="en-US"/>
          </a:p>
        </p:txBody>
      </p:sp>
    </p:spTree>
    <p:extLst>
      <p:ext uri="{BB962C8B-B14F-4D97-AF65-F5344CB8AC3E}">
        <p14:creationId xmlns:p14="http://schemas.microsoft.com/office/powerpoint/2010/main" val="355395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．搜索策略</a:t>
            </a:r>
            <a:br>
              <a:rPr lang="zh-CN" altLang="en-US" dirty="0"/>
            </a:b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）目的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手段分析</a:t>
            </a:r>
            <a:br>
              <a:rPr lang="zh-CN" altLang="en-US" dirty="0"/>
            </a:b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）爬山法</a:t>
            </a:r>
            <a:br>
              <a:rPr lang="zh-CN" altLang="en-US" dirty="0"/>
            </a:b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）逆向推理法</a:t>
            </a:r>
            <a:br>
              <a:rPr lang="zh-CN" altLang="en-US" dirty="0"/>
            </a:b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）类似法</a:t>
            </a:r>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6</a:t>
            </a:fld>
            <a:endParaRPr lang="zh-CN" altLang="en-US"/>
          </a:p>
        </p:txBody>
      </p:sp>
    </p:spTree>
    <p:extLst>
      <p:ext uri="{BB962C8B-B14F-4D97-AF65-F5344CB8AC3E}">
        <p14:creationId xmlns:p14="http://schemas.microsoft.com/office/powerpoint/2010/main" val="230736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定位方法采用三角定位</a:t>
            </a:r>
          </a:p>
        </p:txBody>
      </p:sp>
      <p:sp>
        <p:nvSpPr>
          <p:cNvPr id="4" name="灯片编号占位符 3"/>
          <p:cNvSpPr>
            <a:spLocks noGrp="1"/>
          </p:cNvSpPr>
          <p:nvPr>
            <p:ph type="sldNum" sz="quarter" idx="5"/>
          </p:nvPr>
        </p:nvSpPr>
        <p:spPr/>
        <p:txBody>
          <a:bodyPr/>
          <a:lstStyle/>
          <a:p>
            <a:fld id="{66CC3DA9-9555-4405-849B-B6E6D880F5BA}" type="slidenum">
              <a:rPr lang="zh-CN" altLang="en-US" smtClean="0"/>
              <a:t>7</a:t>
            </a:fld>
            <a:endParaRPr lang="zh-CN" altLang="en-US"/>
          </a:p>
        </p:txBody>
      </p:sp>
    </p:spTree>
    <p:extLst>
      <p:ext uri="{BB962C8B-B14F-4D97-AF65-F5344CB8AC3E}">
        <p14:creationId xmlns:p14="http://schemas.microsoft.com/office/powerpoint/2010/main" val="1178029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1200" i="1" kern="0" smtClean="0">
                            <a:latin typeface="Cambria Math" panose="02040503050406030204" pitchFamily="18" charset="0"/>
                            <a:ea typeface="微软雅黑" panose="020B0503020204020204" pitchFamily="34" charset="-122"/>
                            <a:cs typeface="+mn-ea"/>
                            <a:sym typeface="+mn-lt"/>
                          </a:rPr>
                        </m:ctrlPr>
                      </m:accPr>
                      <m:e>
                        <m:r>
                          <a:rPr lang="en-US" altLang="zh-CN" sz="1200" i="1" kern="0">
                            <a:latin typeface="Cambria Math" panose="02040503050406030204" pitchFamily="18" charset="0"/>
                            <a:ea typeface="微软雅黑" panose="020B0503020204020204" pitchFamily="34" charset="-122"/>
                            <a:cs typeface="+mn-ea"/>
                            <a:sym typeface="+mn-lt"/>
                          </a:rPr>
                          <m:t>𝑥</m:t>
                        </m:r>
                      </m:e>
                    </m:acc>
                    <m:r>
                      <a:rPr lang="zh-CN" altLang="en-US" sz="1200" i="1" kern="0" smtClean="0">
                        <a:latin typeface="Cambria Math" panose="02040503050406030204" pitchFamily="18" charset="0"/>
                        <a:ea typeface="微软雅黑" panose="020B0503020204020204" pitchFamily="34" charset="-122"/>
                        <a:cs typeface="+mn-ea"/>
                        <a:sym typeface="+mn-lt"/>
                      </a:rPr>
                      <m:t>表示</m:t>
                    </m:r>
                  </m:oMath>
                </a14:m>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kern="0">
                    <a:latin typeface="Cambria Math" panose="02040503050406030204" pitchFamily="18" charset="0"/>
                    <a:ea typeface="微软雅黑" panose="020B0503020204020204" pitchFamily="34" charset="-122"/>
                    <a:cs typeface="+mn-ea"/>
                    <a:sym typeface="+mn-lt"/>
                  </a:rPr>
                  <a:t>𝑥 ̂</a:t>
                </a:r>
                <a:r>
                  <a:rPr lang="zh-CN" altLang="en-US" sz="1200" i="0" kern="0">
                    <a:latin typeface="Cambria Math" panose="02040503050406030204" pitchFamily="18" charset="0"/>
                    <a:ea typeface="微软雅黑" panose="020B0503020204020204" pitchFamily="34" charset="-122"/>
                    <a:cs typeface="+mn-ea"/>
                    <a:sym typeface="+mn-lt"/>
                  </a:rPr>
                  <a:t>表示</a:t>
                </a:r>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Fallback>
      </mc:AlternateContent>
      <p:sp>
        <p:nvSpPr>
          <p:cNvPr id="4" name="灯片编号占位符 3"/>
          <p:cNvSpPr>
            <a:spLocks noGrp="1"/>
          </p:cNvSpPr>
          <p:nvPr>
            <p:ph type="sldNum" sz="quarter" idx="5"/>
          </p:nvPr>
        </p:nvSpPr>
        <p:spPr/>
        <p:txBody>
          <a:bodyPr/>
          <a:lstStyle/>
          <a:p>
            <a:fld id="{66CC3DA9-9555-4405-849B-B6E6D880F5BA}" type="slidenum">
              <a:rPr lang="zh-CN" altLang="en-US" smtClean="0"/>
              <a:t>8</a:t>
            </a:fld>
            <a:endParaRPr lang="zh-CN" altLang="en-US"/>
          </a:p>
        </p:txBody>
      </p:sp>
    </p:spTree>
    <p:extLst>
      <p:ext uri="{BB962C8B-B14F-4D97-AF65-F5344CB8AC3E}">
        <p14:creationId xmlns:p14="http://schemas.microsoft.com/office/powerpoint/2010/main" val="318336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1200" i="1" kern="0" smtClean="0">
                            <a:latin typeface="Cambria Math" panose="02040503050406030204" pitchFamily="18" charset="0"/>
                            <a:ea typeface="微软雅黑" panose="020B0503020204020204" pitchFamily="34" charset="-122"/>
                            <a:cs typeface="+mn-ea"/>
                            <a:sym typeface="+mn-lt"/>
                          </a:rPr>
                        </m:ctrlPr>
                      </m:accPr>
                      <m:e>
                        <m:r>
                          <a:rPr lang="en-US" altLang="zh-CN" sz="1200" i="1" kern="0">
                            <a:latin typeface="Cambria Math" panose="02040503050406030204" pitchFamily="18" charset="0"/>
                            <a:ea typeface="微软雅黑" panose="020B0503020204020204" pitchFamily="34" charset="-122"/>
                            <a:cs typeface="+mn-ea"/>
                            <a:sym typeface="+mn-lt"/>
                          </a:rPr>
                          <m:t>𝑥</m:t>
                        </m:r>
                      </m:e>
                    </m:acc>
                    <m:r>
                      <a:rPr lang="zh-CN" altLang="en-US" sz="1200" i="1" kern="0" smtClean="0">
                        <a:latin typeface="Cambria Math" panose="02040503050406030204" pitchFamily="18" charset="0"/>
                        <a:ea typeface="微软雅黑" panose="020B0503020204020204" pitchFamily="34" charset="-122"/>
                        <a:cs typeface="+mn-ea"/>
                        <a:sym typeface="+mn-lt"/>
                      </a:rPr>
                      <m:t>表示</m:t>
                    </m:r>
                  </m:oMath>
                </a14:m>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latin typeface="微软雅黑" panose="020B0503020204020204" pitchFamily="34" charset="-122"/>
                    <a:ea typeface="微软雅黑" panose="020B0503020204020204" pitchFamily="34" charset="-122"/>
                    <a:cs typeface="+mn-ea"/>
                    <a:sym typeface="+mn-lt"/>
                  </a:rPr>
                  <a:t>X</a:t>
                </a:r>
                <a:r>
                  <a:rPr lang="zh-CN" altLang="en-US" sz="1200" kern="0" dirty="0">
                    <a:latin typeface="微软雅黑" panose="020B0503020204020204" pitchFamily="34" charset="-122"/>
                    <a:ea typeface="微软雅黑" panose="020B0503020204020204" pitchFamily="34" charset="-122"/>
                    <a:cs typeface="+mn-ea"/>
                    <a:sym typeface="+mn-lt"/>
                  </a:rPr>
                  <a:t>向量表示物体的状态信息，包括一个位置</a:t>
                </a:r>
                <a:r>
                  <a:rPr lang="en-US" altLang="zh-CN" sz="1200" kern="0" dirty="0">
                    <a:latin typeface="微软雅黑" panose="020B0503020204020204" pitchFamily="34" charset="-122"/>
                    <a:ea typeface="微软雅黑" panose="020B0503020204020204" pitchFamily="34" charset="-122"/>
                    <a:cs typeface="+mn-ea"/>
                    <a:sym typeface="+mn-lt"/>
                  </a:rPr>
                  <a:t>p</a:t>
                </a:r>
                <a:r>
                  <a:rPr lang="zh-CN" altLang="en-US" sz="1200" kern="0" dirty="0">
                    <a:latin typeface="微软雅黑" panose="020B0503020204020204" pitchFamily="34" charset="-122"/>
                    <a:ea typeface="微软雅黑" panose="020B0503020204020204" pitchFamily="34" charset="-122"/>
                    <a:cs typeface="+mn-ea"/>
                    <a:sym typeface="+mn-lt"/>
                  </a:rPr>
                  <a:t>和速度</a:t>
                </a:r>
                <a:r>
                  <a:rPr lang="en-US" altLang="zh-CN" sz="1200" kern="0" dirty="0">
                    <a:latin typeface="微软雅黑" panose="020B0503020204020204" pitchFamily="34" charset="-122"/>
                    <a:ea typeface="微软雅黑" panose="020B0503020204020204" pitchFamily="34" charset="-122"/>
                    <a:cs typeface="+mn-ea"/>
                    <a:sym typeface="+mn-lt"/>
                  </a:rPr>
                  <a:t>v</a:t>
                </a:r>
                <a:endParaRPr lang="zh-CN" altLang="en-US" sz="1200" kern="0" dirty="0">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kern="0">
                    <a:latin typeface="Cambria Math" panose="02040503050406030204" pitchFamily="18" charset="0"/>
                    <a:ea typeface="微软雅黑" panose="020B0503020204020204" pitchFamily="34" charset="-122"/>
                    <a:cs typeface="+mn-ea"/>
                    <a:sym typeface="+mn-lt"/>
                  </a:rPr>
                  <a:t>𝑥 ̂</a:t>
                </a:r>
                <a:r>
                  <a:rPr lang="zh-CN" altLang="en-US" sz="1200" i="0" kern="0">
                    <a:latin typeface="Cambria Math" panose="02040503050406030204" pitchFamily="18" charset="0"/>
                    <a:ea typeface="微软雅黑" panose="020B0503020204020204" pitchFamily="34" charset="-122"/>
                    <a:cs typeface="+mn-ea"/>
                    <a:sym typeface="+mn-lt"/>
                  </a:rPr>
                  <a:t>表示</a:t>
                </a:r>
                <a:r>
                  <a:rPr lang="zh-CN" altLang="en-US" sz="1200" kern="0" dirty="0">
                    <a:latin typeface="微软雅黑" panose="020B0503020204020204" pitchFamily="34" charset="-122"/>
                    <a:ea typeface="微软雅黑" panose="020B0503020204020204" pitchFamily="34" charset="-122"/>
                    <a:cs typeface="+mn-ea"/>
                    <a:sym typeface="+mn-lt"/>
                  </a:rPr>
                  <a:t>最有估计值</a:t>
                </a:r>
              </a:p>
              <a:p>
                <a:endParaRPr lang="zh-CN" altLang="en-US" dirty="0"/>
              </a:p>
            </p:txBody>
          </p:sp>
        </mc:Fallback>
      </mc:AlternateContent>
      <p:sp>
        <p:nvSpPr>
          <p:cNvPr id="4" name="灯片编号占位符 3"/>
          <p:cNvSpPr>
            <a:spLocks noGrp="1"/>
          </p:cNvSpPr>
          <p:nvPr>
            <p:ph type="sldNum" sz="quarter" idx="5"/>
          </p:nvPr>
        </p:nvSpPr>
        <p:spPr/>
        <p:txBody>
          <a:bodyPr/>
          <a:lstStyle/>
          <a:p>
            <a:fld id="{66CC3DA9-9555-4405-849B-B6E6D880F5BA}" type="slidenum">
              <a:rPr lang="zh-CN" altLang="en-US" smtClean="0"/>
              <a:t>9</a:t>
            </a:fld>
            <a:endParaRPr lang="zh-CN" altLang="en-US"/>
          </a:p>
        </p:txBody>
      </p:sp>
    </p:spTree>
    <p:extLst>
      <p:ext uri="{BB962C8B-B14F-4D97-AF65-F5344CB8AC3E}">
        <p14:creationId xmlns:p14="http://schemas.microsoft.com/office/powerpoint/2010/main" val="2556036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椭圆 1"/>
          <p:cNvSpPr/>
          <p:nvPr userDrawn="1"/>
        </p:nvSpPr>
        <p:spPr>
          <a:xfrm rot="5400000">
            <a:off x="2387955" y="567211"/>
            <a:ext cx="2704501" cy="1570084"/>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 name="矩形 7"/>
          <p:cNvSpPr/>
          <p:nvPr userDrawn="1"/>
        </p:nvSpPr>
        <p:spPr>
          <a:xfrm rot="5400000">
            <a:off x="3746437" y="778813"/>
            <a:ext cx="3128145" cy="157052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12"/>
          <p:cNvSpPr/>
          <p:nvPr userDrawn="1"/>
        </p:nvSpPr>
        <p:spPr>
          <a:xfrm rot="5400000">
            <a:off x="7099079" y="567209"/>
            <a:ext cx="2704500" cy="1570083"/>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13"/>
          <p:cNvSpPr/>
          <p:nvPr userDrawn="1"/>
        </p:nvSpPr>
        <p:spPr>
          <a:xfrm rot="5400000">
            <a:off x="5316544" y="779224"/>
            <a:ext cx="3128965" cy="157052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弧形 5"/>
          <p:cNvSpPr/>
          <p:nvPr userDrawn="1"/>
        </p:nvSpPr>
        <p:spPr>
          <a:xfrm>
            <a:off x="2766037" y="-3350933"/>
            <a:ext cx="6659920" cy="665992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椭圆 6"/>
          <p:cNvSpPr/>
          <p:nvPr userDrawn="1"/>
        </p:nvSpPr>
        <p:spPr>
          <a:xfrm>
            <a:off x="5990987" y="3218976"/>
            <a:ext cx="210024" cy="210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占位符 10"/>
          <p:cNvSpPr>
            <a:spLocks noGrp="1"/>
          </p:cNvSpPr>
          <p:nvPr>
            <p:ph type="body" sz="quarter" idx="10" hasCustomPrompt="1"/>
          </p:nvPr>
        </p:nvSpPr>
        <p:spPr>
          <a:xfrm>
            <a:off x="1893887" y="3723339"/>
            <a:ext cx="8404225" cy="830997"/>
          </a:xfrm>
          <a:prstGeom prst="rect">
            <a:avLst/>
          </a:prstGeom>
        </p:spPr>
        <p:txBody>
          <a:bodyPr>
            <a:spAutoFit/>
          </a:bodyPr>
          <a:lstStyle>
            <a:lvl1pPr marL="0" indent="0" algn="ctr">
              <a:buNone/>
              <a:defRPr sz="4800" b="1"/>
            </a:lvl1pPr>
          </a:lstStyle>
          <a:p>
            <a:pPr lvl="0"/>
            <a:r>
              <a:rPr lang="zh-CN" altLang="en-US" dirty="0"/>
              <a:t>请在此处输入标题</a:t>
            </a:r>
          </a:p>
        </p:txBody>
      </p:sp>
      <p:sp>
        <p:nvSpPr>
          <p:cNvPr id="13" name="文本占位符 10"/>
          <p:cNvSpPr>
            <a:spLocks noGrp="1"/>
          </p:cNvSpPr>
          <p:nvPr>
            <p:ph type="body" sz="quarter" idx="12" hasCustomPrompt="1"/>
          </p:nvPr>
        </p:nvSpPr>
        <p:spPr>
          <a:xfrm>
            <a:off x="3468529" y="4566939"/>
            <a:ext cx="5254474" cy="553998"/>
          </a:xfrm>
          <a:prstGeom prst="rect">
            <a:avLst/>
          </a:prstGeom>
        </p:spPr>
        <p:txBody>
          <a:bodyPr wrap="square">
            <a:spAutoFit/>
          </a:bodyPr>
          <a:lstStyle>
            <a:lvl1pPr marL="0" indent="0" algn="ctr" defTabSz="914377">
              <a:lnSpc>
                <a:spcPct val="150000"/>
              </a:lnSpc>
              <a:buNone/>
              <a:defRPr lang="zh-CN" altLang="en-US" sz="1000" dirty="0">
                <a:solidFill>
                  <a:schemeClr val="tx1">
                    <a:lumMod val="50000"/>
                    <a:lumOff val="50000"/>
                  </a:schemeClr>
                </a:solidFill>
              </a:defRPr>
            </a:lvl1pPr>
          </a:lstStyle>
          <a:p>
            <a:pPr marL="0" lvl="0" algn="ctr" defTabSz="914377">
              <a:lnSpc>
                <a:spcPct val="150000"/>
              </a:lnSpc>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915657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4"/>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4"/>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2"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168777775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3"/>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3"/>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139050302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2"/>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2"/>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207692167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1"/>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1"/>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73402887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grpSp>
        <p:nvGrpSpPr>
          <p:cNvPr id="25" name="组合 24"/>
          <p:cNvGrpSpPr/>
          <p:nvPr userDrawn="1"/>
        </p:nvGrpSpPr>
        <p:grpSpPr>
          <a:xfrm>
            <a:off x="1887318" y="3292320"/>
            <a:ext cx="8417364" cy="136680"/>
            <a:chOff x="566555" y="877035"/>
            <a:chExt cx="2340260" cy="164545"/>
          </a:xfrm>
        </p:grpSpPr>
        <p:sp>
          <p:nvSpPr>
            <p:cNvPr id="26" name="矩形 25"/>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10"/>
          <p:cNvSpPr>
            <a:spLocks noGrp="1"/>
          </p:cNvSpPr>
          <p:nvPr>
            <p:ph type="body" sz="quarter" idx="10" hasCustomPrompt="1"/>
          </p:nvPr>
        </p:nvSpPr>
        <p:spPr>
          <a:xfrm>
            <a:off x="1893887" y="2467589"/>
            <a:ext cx="8404225" cy="830997"/>
          </a:xfrm>
          <a:prstGeom prst="rect">
            <a:avLst/>
          </a:prstGeom>
        </p:spPr>
        <p:txBody>
          <a:bodyPr>
            <a:spAutoFit/>
          </a:bodyPr>
          <a:lstStyle>
            <a:lvl1pPr marL="0" indent="0" algn="ctr">
              <a:buNone/>
              <a:defRPr sz="4800" b="1"/>
            </a:lvl1pPr>
          </a:lstStyle>
          <a:p>
            <a:pPr lvl="0"/>
            <a:r>
              <a:rPr lang="zh-CN" altLang="en-US" dirty="0"/>
              <a:t>请在此处输入标题</a:t>
            </a:r>
          </a:p>
        </p:txBody>
      </p:sp>
      <p:sp>
        <p:nvSpPr>
          <p:cNvPr id="34" name="文本占位符 10"/>
          <p:cNvSpPr>
            <a:spLocks noGrp="1"/>
          </p:cNvSpPr>
          <p:nvPr>
            <p:ph type="body" sz="quarter" idx="12" hasCustomPrompt="1"/>
          </p:nvPr>
        </p:nvSpPr>
        <p:spPr>
          <a:xfrm>
            <a:off x="3468529" y="3431373"/>
            <a:ext cx="5254474" cy="553998"/>
          </a:xfrm>
          <a:prstGeom prst="rect">
            <a:avLst/>
          </a:prstGeom>
        </p:spPr>
        <p:txBody>
          <a:bodyPr wrap="square">
            <a:spAutoFit/>
          </a:bodyPr>
          <a:lstStyle>
            <a:lvl1pPr marL="0" indent="0" algn="ctr" defTabSz="914377">
              <a:lnSpc>
                <a:spcPct val="150000"/>
              </a:lnSpc>
              <a:buNone/>
              <a:defRPr lang="zh-CN" altLang="en-US" sz="1000" dirty="0">
                <a:solidFill>
                  <a:schemeClr val="tx1">
                    <a:lumMod val="50000"/>
                    <a:lumOff val="50000"/>
                  </a:schemeClr>
                </a:solidFill>
              </a:defRPr>
            </a:lvl1pPr>
          </a:lstStyle>
          <a:p>
            <a:pPr marL="0" lvl="0" algn="ctr" defTabSz="914377">
              <a:lnSpc>
                <a:spcPct val="150000"/>
              </a:lnSpc>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52059883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85892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56056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0491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275980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83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17" name="矩形 8"/>
          <p:cNvSpPr/>
          <p:nvPr userDrawn="1"/>
        </p:nvSpPr>
        <p:spPr>
          <a:xfrm>
            <a:off x="796539" y="206084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2144602"/>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2043693"/>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3161514"/>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3245269"/>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3144360"/>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4362628"/>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4446383"/>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4345474"/>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226970160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429348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作者</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508010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Impact Arial</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cn.bing.com</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@Smile</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呆鱼</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17" name="矩形 8"/>
          <p:cNvSpPr/>
          <p:nvPr userDrawn="1"/>
        </p:nvSpPr>
        <p:spPr>
          <a:xfrm>
            <a:off x="796539" y="1415311"/>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1499066"/>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1398157"/>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2515978"/>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2599733"/>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2498824"/>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3717092"/>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3800847"/>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3699938"/>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21" name="矩形 8"/>
          <p:cNvSpPr/>
          <p:nvPr userDrawn="1"/>
        </p:nvSpPr>
        <p:spPr>
          <a:xfrm>
            <a:off x="796539" y="4918206"/>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22" name="文本占位符 10"/>
          <p:cNvSpPr>
            <a:spLocks noGrp="1"/>
          </p:cNvSpPr>
          <p:nvPr>
            <p:ph type="body" sz="quarter" idx="19" hasCustomPrompt="1"/>
          </p:nvPr>
        </p:nvSpPr>
        <p:spPr>
          <a:xfrm>
            <a:off x="1628247" y="5001961"/>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23" name="文本占位符 10"/>
          <p:cNvSpPr>
            <a:spLocks noGrp="1"/>
          </p:cNvSpPr>
          <p:nvPr>
            <p:ph type="body" sz="quarter" idx="20" hasCustomPrompt="1"/>
          </p:nvPr>
        </p:nvSpPr>
        <p:spPr>
          <a:xfrm>
            <a:off x="800384" y="4901052"/>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264673401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页">
    <p:spTree>
      <p:nvGrpSpPr>
        <p:cNvPr id="1" name=""/>
        <p:cNvGrpSpPr/>
        <p:nvPr/>
      </p:nvGrpSpPr>
      <p:grpSpPr>
        <a:xfrm>
          <a:off x="0" y="0"/>
          <a:ext cx="0" cy="0"/>
          <a:chOff x="0" y="0"/>
          <a:chExt cx="0" cy="0"/>
        </a:xfrm>
      </p:grpSpPr>
      <p:sp>
        <p:nvSpPr>
          <p:cNvPr id="17" name="矩形 8"/>
          <p:cNvSpPr/>
          <p:nvPr userDrawn="1"/>
        </p:nvSpPr>
        <p:spPr>
          <a:xfrm>
            <a:off x="796539" y="844832"/>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928587"/>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827678"/>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1945499"/>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2029254"/>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1928345"/>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3146613"/>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3230368"/>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3129459"/>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21" name="矩形 8"/>
          <p:cNvSpPr/>
          <p:nvPr userDrawn="1"/>
        </p:nvSpPr>
        <p:spPr>
          <a:xfrm>
            <a:off x="796539" y="434772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22" name="文本占位符 10"/>
          <p:cNvSpPr>
            <a:spLocks noGrp="1"/>
          </p:cNvSpPr>
          <p:nvPr>
            <p:ph type="body" sz="quarter" idx="19" hasCustomPrompt="1"/>
          </p:nvPr>
        </p:nvSpPr>
        <p:spPr>
          <a:xfrm>
            <a:off x="1628247" y="4431482"/>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23" name="文本占位符 10"/>
          <p:cNvSpPr>
            <a:spLocks noGrp="1"/>
          </p:cNvSpPr>
          <p:nvPr>
            <p:ph type="body" sz="quarter" idx="20" hasCustomPrompt="1"/>
          </p:nvPr>
        </p:nvSpPr>
        <p:spPr>
          <a:xfrm>
            <a:off x="800384" y="4330573"/>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
        <p:nvSpPr>
          <p:cNvPr id="30" name="矩形 8"/>
          <p:cNvSpPr/>
          <p:nvPr userDrawn="1"/>
        </p:nvSpPr>
        <p:spPr>
          <a:xfrm>
            <a:off x="796539" y="563259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sp>
        <p:nvSpPr>
          <p:cNvPr id="32" name="文本占位符 10"/>
          <p:cNvSpPr>
            <a:spLocks noGrp="1"/>
          </p:cNvSpPr>
          <p:nvPr>
            <p:ph type="body" sz="quarter" idx="21" hasCustomPrompt="1"/>
          </p:nvPr>
        </p:nvSpPr>
        <p:spPr>
          <a:xfrm>
            <a:off x="1628247" y="5716352"/>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6" name="文本占位符 10"/>
          <p:cNvSpPr>
            <a:spLocks noGrp="1"/>
          </p:cNvSpPr>
          <p:nvPr>
            <p:ph type="body" sz="quarter" idx="22" hasCustomPrompt="1"/>
          </p:nvPr>
        </p:nvSpPr>
        <p:spPr>
          <a:xfrm>
            <a:off x="800384" y="5615443"/>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101948972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sp>
        <p:nvSpPr>
          <p:cNvPr id="17" name="矩形 8"/>
          <p:cNvSpPr/>
          <p:nvPr userDrawn="1"/>
        </p:nvSpPr>
        <p:spPr>
          <a:xfrm>
            <a:off x="796539" y="893975"/>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977730"/>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876821"/>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179458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1878342"/>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1777433"/>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43" name="矩形 8"/>
          <p:cNvSpPr/>
          <p:nvPr userDrawn="1"/>
        </p:nvSpPr>
        <p:spPr>
          <a:xfrm>
            <a:off x="796539" y="2710415"/>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44" name="文本占位符 10"/>
          <p:cNvSpPr>
            <a:spLocks noGrp="1"/>
          </p:cNvSpPr>
          <p:nvPr>
            <p:ph type="body" sz="quarter" idx="17" hasCustomPrompt="1"/>
          </p:nvPr>
        </p:nvSpPr>
        <p:spPr>
          <a:xfrm>
            <a:off x="1628247" y="2794170"/>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45" name="文本占位符 10"/>
          <p:cNvSpPr>
            <a:spLocks noGrp="1"/>
          </p:cNvSpPr>
          <p:nvPr>
            <p:ph type="body" sz="quarter" idx="18" hasCustomPrompt="1"/>
          </p:nvPr>
        </p:nvSpPr>
        <p:spPr>
          <a:xfrm>
            <a:off x="800384" y="2693261"/>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46" name="矩形 8"/>
          <p:cNvSpPr/>
          <p:nvPr userDrawn="1"/>
        </p:nvSpPr>
        <p:spPr>
          <a:xfrm>
            <a:off x="796539" y="361102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47" name="文本占位符 10"/>
          <p:cNvSpPr>
            <a:spLocks noGrp="1"/>
          </p:cNvSpPr>
          <p:nvPr>
            <p:ph type="body" sz="quarter" idx="19" hasCustomPrompt="1"/>
          </p:nvPr>
        </p:nvSpPr>
        <p:spPr>
          <a:xfrm>
            <a:off x="1628247" y="3694782"/>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48" name="文本占位符 10"/>
          <p:cNvSpPr>
            <a:spLocks noGrp="1"/>
          </p:cNvSpPr>
          <p:nvPr>
            <p:ph type="body" sz="quarter" idx="20" hasCustomPrompt="1"/>
          </p:nvPr>
        </p:nvSpPr>
        <p:spPr>
          <a:xfrm>
            <a:off x="800384" y="3593873"/>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
        <p:nvSpPr>
          <p:cNvPr id="49" name="矩形 8"/>
          <p:cNvSpPr/>
          <p:nvPr userDrawn="1"/>
        </p:nvSpPr>
        <p:spPr>
          <a:xfrm>
            <a:off x="796539" y="4515269"/>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sp>
        <p:nvSpPr>
          <p:cNvPr id="50" name="文本占位符 10"/>
          <p:cNvSpPr>
            <a:spLocks noGrp="1"/>
          </p:cNvSpPr>
          <p:nvPr>
            <p:ph type="body" sz="quarter" idx="21" hasCustomPrompt="1"/>
          </p:nvPr>
        </p:nvSpPr>
        <p:spPr>
          <a:xfrm>
            <a:off x="1628247" y="4599024"/>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51" name="文本占位符 10"/>
          <p:cNvSpPr>
            <a:spLocks noGrp="1"/>
          </p:cNvSpPr>
          <p:nvPr>
            <p:ph type="body" sz="quarter" idx="22" hasCustomPrompt="1"/>
          </p:nvPr>
        </p:nvSpPr>
        <p:spPr>
          <a:xfrm>
            <a:off x="800384" y="4498115"/>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52" name="矩形 8"/>
          <p:cNvSpPr/>
          <p:nvPr userDrawn="1"/>
        </p:nvSpPr>
        <p:spPr>
          <a:xfrm>
            <a:off x="796539" y="5415881"/>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53" name="文本占位符 10"/>
          <p:cNvSpPr>
            <a:spLocks noGrp="1"/>
          </p:cNvSpPr>
          <p:nvPr>
            <p:ph type="body" sz="quarter" idx="23" hasCustomPrompt="1"/>
          </p:nvPr>
        </p:nvSpPr>
        <p:spPr>
          <a:xfrm>
            <a:off x="1628247" y="5499636"/>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54" name="文本占位符 10"/>
          <p:cNvSpPr>
            <a:spLocks noGrp="1"/>
          </p:cNvSpPr>
          <p:nvPr>
            <p:ph type="body" sz="quarter" idx="24" hasCustomPrompt="1"/>
          </p:nvPr>
        </p:nvSpPr>
        <p:spPr>
          <a:xfrm>
            <a:off x="800384" y="5398727"/>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86420173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solidFill>
          <a:schemeClr val="accent4"/>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ONE</a:t>
            </a:r>
            <a:endParaRPr lang="zh-CN" altLang="en-US" dirty="0"/>
          </a:p>
        </p:txBody>
      </p:sp>
      <p:sp>
        <p:nvSpPr>
          <p:cNvPr id="9" name="文本占位符 10"/>
          <p:cNvSpPr>
            <a:spLocks noGrp="1"/>
          </p:cNvSpPr>
          <p:nvPr>
            <p:ph type="body" sz="quarter" idx="12" hasCustomPrompt="1"/>
          </p:nvPr>
        </p:nvSpPr>
        <p:spPr>
          <a:xfrm>
            <a:off x="1" y="-2219126"/>
            <a:ext cx="3842719"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1</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84207629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solidFill>
          <a:schemeClr val="accent3"/>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TWO</a:t>
            </a:r>
            <a:endParaRPr lang="zh-CN" altLang="en-US" dirty="0"/>
          </a:p>
        </p:txBody>
      </p:sp>
      <p:sp>
        <p:nvSpPr>
          <p:cNvPr id="9" name="文本占位符 10"/>
          <p:cNvSpPr>
            <a:spLocks noGrp="1"/>
          </p:cNvSpPr>
          <p:nvPr>
            <p:ph type="body" sz="quarter" idx="12" hasCustomPrompt="1"/>
          </p:nvPr>
        </p:nvSpPr>
        <p:spPr>
          <a:xfrm>
            <a:off x="1" y="-2219126"/>
            <a:ext cx="5006499"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2</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199449187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THREE</a:t>
            </a:r>
            <a:endParaRPr lang="zh-CN" altLang="en-US" dirty="0"/>
          </a:p>
        </p:txBody>
      </p:sp>
      <p:sp>
        <p:nvSpPr>
          <p:cNvPr id="9" name="文本占位符 10"/>
          <p:cNvSpPr>
            <a:spLocks noGrp="1"/>
          </p:cNvSpPr>
          <p:nvPr>
            <p:ph type="body" sz="quarter" idx="12" hasCustomPrompt="1"/>
          </p:nvPr>
        </p:nvSpPr>
        <p:spPr>
          <a:xfrm>
            <a:off x="1" y="-2219126"/>
            <a:ext cx="5277407"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3</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80818022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FOUR</a:t>
            </a:r>
            <a:endParaRPr lang="zh-CN" altLang="en-US" dirty="0"/>
          </a:p>
        </p:txBody>
      </p:sp>
      <p:sp>
        <p:nvSpPr>
          <p:cNvPr id="9" name="文本占位符 10"/>
          <p:cNvSpPr>
            <a:spLocks noGrp="1"/>
          </p:cNvSpPr>
          <p:nvPr>
            <p:ph type="body" sz="quarter" idx="12" hasCustomPrompt="1"/>
          </p:nvPr>
        </p:nvSpPr>
        <p:spPr>
          <a:xfrm>
            <a:off x="1" y="-2219126"/>
            <a:ext cx="4982454"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4</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08902412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47448"/>
      </p:ext>
    </p:extLst>
  </p:cSld>
  <p:clrMap bg1="lt1" tx1="dk1" bg2="lt2" tx2="dk2" accent1="accent1" accent2="accent2" accent3="accent3" accent4="accent4" accent5="accent5" accent6="accent6" hlink="hlink" folHlink="folHlink"/>
  <p:sldLayoutIdLst>
    <p:sldLayoutId id="2147483687" r:id="rId1"/>
    <p:sldLayoutId id="2147483694" r:id="rId2"/>
    <p:sldLayoutId id="2147483692" r:id="rId3"/>
    <p:sldLayoutId id="2147483695" r:id="rId4"/>
    <p:sldLayoutId id="2147483696" r:id="rId5"/>
    <p:sldLayoutId id="2147483697" r:id="rId6"/>
    <p:sldLayoutId id="2147483698" r:id="rId7"/>
    <p:sldLayoutId id="2147483699" r:id="rId8"/>
    <p:sldLayoutId id="2147483700" r:id="rId9"/>
    <p:sldLayoutId id="2147483688" r:id="rId10"/>
    <p:sldLayoutId id="2147483689" r:id="rId11"/>
    <p:sldLayoutId id="2147483690" r:id="rId12"/>
    <p:sldLayoutId id="2147483691" r:id="rId13"/>
    <p:sldLayoutId id="2147483693" r:id="rId14"/>
    <p:sldLayoutId id="2147483701" r:id="rId15"/>
  </p:sldLayoutIdLst>
  <p:transition spd="slow">
    <p:push dir="u"/>
  </p:transition>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www.sciencedirect.com/science/article/pii/S1570870511000461"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93887" y="3723339"/>
            <a:ext cx="8404225" cy="954107"/>
          </a:xfrm>
        </p:spPr>
        <p:txBody>
          <a:bodyPr/>
          <a:lstStyle/>
          <a:p>
            <a:r>
              <a:rPr lang="zh-CN" altLang="en-US" sz="2800" dirty="0">
                <a:solidFill>
                  <a:schemeClr val="accent1"/>
                </a:solidFill>
              </a:rPr>
              <a:t>基于选择性目标区域覆盖的有向传感器网络内的高效目标跟踪</a:t>
            </a:r>
            <a:endParaRPr lang="zh-CN" altLang="en-US" sz="2800" dirty="0">
              <a:solidFill>
                <a:schemeClr val="accent4"/>
              </a:solidFill>
            </a:endParaRPr>
          </a:p>
        </p:txBody>
      </p:sp>
      <p:sp>
        <p:nvSpPr>
          <p:cNvPr id="4" name="文本占位符 3"/>
          <p:cNvSpPr>
            <a:spLocks noGrp="1"/>
          </p:cNvSpPr>
          <p:nvPr>
            <p:ph type="body" sz="quarter" idx="12"/>
          </p:nvPr>
        </p:nvSpPr>
        <p:spPr>
          <a:xfrm>
            <a:off x="3468529" y="4566939"/>
            <a:ext cx="5254474" cy="556243"/>
          </a:xfrm>
        </p:spPr>
        <p:txBody>
          <a:bodyPr/>
          <a:lstStyle/>
          <a:p>
            <a:r>
              <a:rPr lang="zh-CN" altLang="en-US" dirty="0"/>
              <a:t>汇报小组：第七组</a:t>
            </a:r>
            <a:endParaRPr lang="en-US" altLang="zh-CN" dirty="0"/>
          </a:p>
          <a:p>
            <a:r>
              <a:rPr lang="zh-CN" altLang="en-US" dirty="0"/>
              <a:t>组员：支琛、孙剑、沈正圆、沈雷钊、张雄波</a:t>
            </a:r>
          </a:p>
        </p:txBody>
      </p:sp>
    </p:spTree>
    <p:extLst>
      <p:ext uri="{BB962C8B-B14F-4D97-AF65-F5344CB8AC3E}">
        <p14:creationId xmlns:p14="http://schemas.microsoft.com/office/powerpoint/2010/main" val="14790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ACBE9E9-083B-4FD4-A108-7AA75B9BFD02}"/>
              </a:ext>
            </a:extLst>
          </p:cNvPr>
          <p:cNvSpPr>
            <a:spLocks noGrp="1"/>
          </p:cNvSpPr>
          <p:nvPr>
            <p:ph type="body" sz="quarter" idx="15"/>
          </p:nvPr>
        </p:nvSpPr>
        <p:spPr>
          <a:xfrm>
            <a:off x="695401" y="57750"/>
            <a:ext cx="11496599" cy="1077218"/>
          </a:xfrm>
        </p:spPr>
        <p:txBody>
          <a:bodyPr/>
          <a:lstStyle/>
          <a:p>
            <a:r>
              <a:rPr lang="en-US" altLang="zh-CN" dirty="0"/>
              <a:t>1.2.2 </a:t>
            </a:r>
            <a:r>
              <a:rPr lang="zh-CN" altLang="en-US" dirty="0"/>
              <a:t>基于</a:t>
            </a:r>
            <a:r>
              <a:rPr lang="en-US" altLang="zh-CN" dirty="0"/>
              <a:t>EKF</a:t>
            </a:r>
            <a:r>
              <a:rPr lang="zh-CN" altLang="en-US" dirty="0"/>
              <a:t>的水下纯方位目标跟踪双阵列跟踪算法</a:t>
            </a:r>
            <a:r>
              <a:rPr lang="en-US" altLang="zh-CN" dirty="0"/>
              <a:t>-</a:t>
            </a:r>
            <a:r>
              <a:rPr lang="zh-CN" altLang="en-US" dirty="0"/>
              <a:t>卡尔曼滤波器</a:t>
            </a:r>
          </a:p>
        </p:txBody>
      </p:sp>
      <p:pic>
        <p:nvPicPr>
          <p:cNvPr id="6" name="图片 5">
            <a:extLst>
              <a:ext uri="{FF2B5EF4-FFF2-40B4-BE49-F238E27FC236}">
                <a16:creationId xmlns:a16="http://schemas.microsoft.com/office/drawing/2014/main" id="{CC2995F1-53F0-4E0E-9383-0151D0507BDA}"/>
              </a:ext>
            </a:extLst>
          </p:cNvPr>
          <p:cNvPicPr>
            <a:picLocks noChangeAspect="1"/>
          </p:cNvPicPr>
          <p:nvPr/>
        </p:nvPicPr>
        <p:blipFill>
          <a:blip r:embed="rId3"/>
          <a:stretch>
            <a:fillRect/>
          </a:stretch>
        </p:blipFill>
        <p:spPr>
          <a:xfrm>
            <a:off x="859634" y="2007414"/>
            <a:ext cx="3712815" cy="2385528"/>
          </a:xfrm>
          <a:prstGeom prst="rect">
            <a:avLst/>
          </a:prstGeom>
        </p:spPr>
      </p:pic>
      <p:pic>
        <p:nvPicPr>
          <p:cNvPr id="7" name="图片 6">
            <a:extLst>
              <a:ext uri="{FF2B5EF4-FFF2-40B4-BE49-F238E27FC236}">
                <a16:creationId xmlns:a16="http://schemas.microsoft.com/office/drawing/2014/main" id="{4AC258BF-53B5-41B6-8114-3D5976F6F043}"/>
              </a:ext>
            </a:extLst>
          </p:cNvPr>
          <p:cNvPicPr>
            <a:picLocks noChangeAspect="1"/>
          </p:cNvPicPr>
          <p:nvPr/>
        </p:nvPicPr>
        <p:blipFill>
          <a:blip r:embed="rId4"/>
          <a:stretch>
            <a:fillRect/>
          </a:stretch>
        </p:blipFill>
        <p:spPr>
          <a:xfrm>
            <a:off x="1266672" y="1527526"/>
            <a:ext cx="3666829" cy="668045"/>
          </a:xfrm>
          <a:prstGeom prst="rect">
            <a:avLst/>
          </a:prstGeom>
        </p:spPr>
      </p:pic>
      <p:pic>
        <p:nvPicPr>
          <p:cNvPr id="8" name="图片 7">
            <a:extLst>
              <a:ext uri="{FF2B5EF4-FFF2-40B4-BE49-F238E27FC236}">
                <a16:creationId xmlns:a16="http://schemas.microsoft.com/office/drawing/2014/main" id="{80EFD9D5-F87E-4B63-B061-A56E829F1A90}"/>
              </a:ext>
            </a:extLst>
          </p:cNvPr>
          <p:cNvPicPr>
            <a:picLocks noChangeAspect="1"/>
          </p:cNvPicPr>
          <p:nvPr/>
        </p:nvPicPr>
        <p:blipFill>
          <a:blip r:embed="rId5"/>
          <a:stretch>
            <a:fillRect/>
          </a:stretch>
        </p:blipFill>
        <p:spPr>
          <a:xfrm>
            <a:off x="5686100" y="1568120"/>
            <a:ext cx="2724599" cy="575382"/>
          </a:xfrm>
          <a:prstGeom prst="rect">
            <a:avLst/>
          </a:prstGeom>
        </p:spPr>
      </p:pic>
      <p:pic>
        <p:nvPicPr>
          <p:cNvPr id="2" name="图片 1">
            <a:extLst>
              <a:ext uri="{FF2B5EF4-FFF2-40B4-BE49-F238E27FC236}">
                <a16:creationId xmlns:a16="http://schemas.microsoft.com/office/drawing/2014/main" id="{CD9D8D0E-6B3C-4FBF-A702-E6F3972FB123}"/>
              </a:ext>
            </a:extLst>
          </p:cNvPr>
          <p:cNvPicPr>
            <a:picLocks noChangeAspect="1"/>
          </p:cNvPicPr>
          <p:nvPr/>
        </p:nvPicPr>
        <p:blipFill>
          <a:blip r:embed="rId6"/>
          <a:stretch>
            <a:fillRect/>
          </a:stretch>
        </p:blipFill>
        <p:spPr>
          <a:xfrm>
            <a:off x="4743870" y="2165583"/>
            <a:ext cx="3666829" cy="2056529"/>
          </a:xfrm>
          <a:prstGeom prst="rect">
            <a:avLst/>
          </a:prstGeom>
        </p:spPr>
      </p:pic>
      <p:pic>
        <p:nvPicPr>
          <p:cNvPr id="9" name="图片 8">
            <a:extLst>
              <a:ext uri="{FF2B5EF4-FFF2-40B4-BE49-F238E27FC236}">
                <a16:creationId xmlns:a16="http://schemas.microsoft.com/office/drawing/2014/main" id="{8C7EB8A0-D2CB-4D82-B1F0-C48BD2446F92}"/>
              </a:ext>
            </a:extLst>
          </p:cNvPr>
          <p:cNvPicPr>
            <a:picLocks noChangeAspect="1"/>
          </p:cNvPicPr>
          <p:nvPr/>
        </p:nvPicPr>
        <p:blipFill>
          <a:blip r:embed="rId7"/>
          <a:stretch>
            <a:fillRect/>
          </a:stretch>
        </p:blipFill>
        <p:spPr>
          <a:xfrm>
            <a:off x="339702" y="4434263"/>
            <a:ext cx="5290381" cy="1256984"/>
          </a:xfrm>
          <a:prstGeom prst="rect">
            <a:avLst/>
          </a:prstGeom>
        </p:spPr>
      </p:pic>
      <p:pic>
        <p:nvPicPr>
          <p:cNvPr id="10" name="图片 9">
            <a:extLst>
              <a:ext uri="{FF2B5EF4-FFF2-40B4-BE49-F238E27FC236}">
                <a16:creationId xmlns:a16="http://schemas.microsoft.com/office/drawing/2014/main" id="{41223F41-631F-49BD-9BB9-923BE6DDA1D8}"/>
              </a:ext>
            </a:extLst>
          </p:cNvPr>
          <p:cNvPicPr>
            <a:picLocks noChangeAspect="1"/>
          </p:cNvPicPr>
          <p:nvPr/>
        </p:nvPicPr>
        <p:blipFill>
          <a:blip r:embed="rId8"/>
          <a:stretch>
            <a:fillRect/>
          </a:stretch>
        </p:blipFill>
        <p:spPr>
          <a:xfrm>
            <a:off x="6824455" y="4418765"/>
            <a:ext cx="4514850" cy="1767952"/>
          </a:xfrm>
          <a:prstGeom prst="rect">
            <a:avLst/>
          </a:prstGeom>
        </p:spPr>
      </p:pic>
      <p:sp>
        <p:nvSpPr>
          <p:cNvPr id="11" name="矩形 10">
            <a:extLst>
              <a:ext uri="{FF2B5EF4-FFF2-40B4-BE49-F238E27FC236}">
                <a16:creationId xmlns:a16="http://schemas.microsoft.com/office/drawing/2014/main" id="{E56064C5-068C-4E9A-9C17-2AD57A477814}"/>
              </a:ext>
            </a:extLst>
          </p:cNvPr>
          <p:cNvSpPr/>
          <p:nvPr/>
        </p:nvSpPr>
        <p:spPr>
          <a:xfrm>
            <a:off x="8970938" y="604196"/>
            <a:ext cx="295465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修正当下</a:t>
            </a:r>
          </a:p>
        </p:txBody>
      </p:sp>
      <p:sp>
        <p:nvSpPr>
          <p:cNvPr id="12" name="文本框 11">
            <a:extLst>
              <a:ext uri="{FF2B5EF4-FFF2-40B4-BE49-F238E27FC236}">
                <a16:creationId xmlns:a16="http://schemas.microsoft.com/office/drawing/2014/main" id="{46767A39-8877-42BA-9A28-FF1DB14120F7}"/>
              </a:ext>
            </a:extLst>
          </p:cNvPr>
          <p:cNvSpPr txBox="1"/>
          <p:nvPr/>
        </p:nvSpPr>
        <p:spPr>
          <a:xfrm>
            <a:off x="339702" y="1647132"/>
            <a:ext cx="1085850" cy="417358"/>
          </a:xfrm>
          <a:prstGeom prst="rect">
            <a:avLst/>
          </a:prstGeom>
          <a:noFill/>
        </p:spPr>
        <p:txBody>
          <a:bodyPr wrap="square" rtlCol="0">
            <a:spAutoFit/>
          </a:bodyPr>
          <a:lstStyle/>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预测值</a:t>
            </a:r>
          </a:p>
        </p:txBody>
      </p:sp>
      <p:sp>
        <p:nvSpPr>
          <p:cNvPr id="14" name="文本框 13">
            <a:extLst>
              <a:ext uri="{FF2B5EF4-FFF2-40B4-BE49-F238E27FC236}">
                <a16:creationId xmlns:a16="http://schemas.microsoft.com/office/drawing/2014/main" id="{84E8505C-77CE-4A49-B2C6-17ADA43C5B8C}"/>
              </a:ext>
            </a:extLst>
          </p:cNvPr>
          <p:cNvSpPr txBox="1"/>
          <p:nvPr/>
        </p:nvSpPr>
        <p:spPr>
          <a:xfrm>
            <a:off x="4743870" y="1640802"/>
            <a:ext cx="1085850" cy="417358"/>
          </a:xfrm>
          <a:prstGeom prst="rect">
            <a:avLst/>
          </a:prstGeom>
          <a:noFill/>
        </p:spPr>
        <p:txBody>
          <a:bodyPr wrap="square" rtlCol="0">
            <a:spAutoFit/>
          </a:bodyPr>
          <a:lstStyle/>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测量值</a:t>
            </a:r>
          </a:p>
        </p:txBody>
      </p:sp>
      <p:sp>
        <p:nvSpPr>
          <p:cNvPr id="13" name="箭头: 右 12">
            <a:extLst>
              <a:ext uri="{FF2B5EF4-FFF2-40B4-BE49-F238E27FC236}">
                <a16:creationId xmlns:a16="http://schemas.microsoft.com/office/drawing/2014/main" id="{F2D69A75-0F02-4887-B119-6E6E1F3FFD14}"/>
              </a:ext>
            </a:extLst>
          </p:cNvPr>
          <p:cNvSpPr/>
          <p:nvPr/>
        </p:nvSpPr>
        <p:spPr>
          <a:xfrm>
            <a:off x="5371651" y="5251780"/>
            <a:ext cx="1643783" cy="27272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2F78FFD4-AA2F-4C11-AA09-4F2DBD3DD9A0}"/>
              </a:ext>
            </a:extLst>
          </p:cNvPr>
          <p:cNvPicPr>
            <a:picLocks noChangeAspect="1"/>
          </p:cNvPicPr>
          <p:nvPr/>
        </p:nvPicPr>
        <p:blipFill>
          <a:blip r:embed="rId9"/>
          <a:stretch>
            <a:fillRect/>
          </a:stretch>
        </p:blipFill>
        <p:spPr>
          <a:xfrm>
            <a:off x="1028637" y="5476961"/>
            <a:ext cx="3912509" cy="611329"/>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215A5E0-FE78-40B2-B276-4EC8373B33A1}"/>
                  </a:ext>
                </a:extLst>
              </p:cNvPr>
              <p:cNvSpPr txBox="1"/>
              <p:nvPr/>
            </p:nvSpPr>
            <p:spPr>
              <a:xfrm>
                <a:off x="5243335" y="4591050"/>
                <a:ext cx="1973019" cy="789190"/>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同时左乘</a:t>
                </a:r>
                <a14:m>
                  <m:oMath xmlns:m="http://schemas.openxmlformats.org/officeDocument/2006/math">
                    <m:sSub>
                      <m:sSubPr>
                        <m:ctrlPr>
                          <a:rPr lang="en-US" altLang="zh-CN" i="1" kern="0" smtClean="0">
                            <a:latin typeface="Cambria Math" panose="02040503050406030204" pitchFamily="18" charset="0"/>
                            <a:ea typeface="微软雅黑" panose="020B0503020204020204" pitchFamily="34" charset="-122"/>
                            <a:cs typeface="+mn-ea"/>
                            <a:sym typeface="+mn-lt"/>
                          </a:rPr>
                        </m:ctrlPr>
                      </m:sSubPr>
                      <m:e>
                        <m:r>
                          <a:rPr lang="en-US" altLang="zh-CN" b="0" i="1" kern="0" smtClean="0">
                            <a:latin typeface="Cambria Math" panose="02040503050406030204" pitchFamily="18" charset="0"/>
                            <a:ea typeface="微软雅黑" panose="020B0503020204020204" pitchFamily="34" charset="-122"/>
                            <a:cs typeface="+mn-ea"/>
                            <a:sym typeface="+mn-lt"/>
                          </a:rPr>
                          <m:t>𝐻</m:t>
                        </m:r>
                      </m:e>
                      <m:sub>
                        <m:r>
                          <a:rPr lang="en-US" altLang="zh-CN" b="0" i="1" kern="0" smtClean="0">
                            <a:latin typeface="Cambria Math" panose="02040503050406030204" pitchFamily="18" charset="0"/>
                            <a:ea typeface="微软雅黑" panose="020B0503020204020204" pitchFamily="34" charset="-122"/>
                            <a:cs typeface="+mn-ea"/>
                            <a:sym typeface="+mn-lt"/>
                          </a:rPr>
                          <m:t>𝑘</m:t>
                        </m:r>
                      </m:sub>
                    </m:sSub>
                  </m:oMath>
                </a14:m>
                <a:r>
                  <a:rPr lang="zh-CN" altLang="en-US" kern="0" dirty="0">
                    <a:latin typeface="微软雅黑" panose="020B0503020204020204" pitchFamily="34" charset="-122"/>
                    <a:ea typeface="微软雅黑" panose="020B0503020204020204" pitchFamily="34" charset="-122"/>
                    <a:cs typeface="+mn-ea"/>
                    <a:sym typeface="+mn-lt"/>
                  </a:rPr>
                  <a:t>的逆，式二右乘</a:t>
                </a:r>
                <a14:m>
                  <m:oMath xmlns:m="http://schemas.openxmlformats.org/officeDocument/2006/math">
                    <m:sSubSup>
                      <m:sSubSupPr>
                        <m:ctrlPr>
                          <a:rPr lang="en-US" altLang="zh-CN" i="1" kern="0" smtClean="0">
                            <a:latin typeface="Cambria Math" panose="02040503050406030204" pitchFamily="18" charset="0"/>
                            <a:ea typeface="微软雅黑" panose="020B0503020204020204" pitchFamily="34" charset="-122"/>
                            <a:cs typeface="+mn-ea"/>
                            <a:sym typeface="+mn-lt"/>
                          </a:rPr>
                        </m:ctrlPr>
                      </m:sSubSupPr>
                      <m:e>
                        <m:r>
                          <m:rPr>
                            <m:sty m:val="p"/>
                          </m:rPr>
                          <a:rPr lang="en-US" altLang="zh-CN" i="1" kern="0">
                            <a:latin typeface="Cambria Math" panose="02040503050406030204" pitchFamily="18" charset="0"/>
                            <a:ea typeface="微软雅黑" panose="020B0503020204020204" pitchFamily="34" charset="-122"/>
                            <a:cs typeface="+mn-ea"/>
                            <a:sym typeface="+mn-lt"/>
                          </a:rPr>
                          <m:t>H</m:t>
                        </m:r>
                      </m:e>
                      <m:sub>
                        <m:r>
                          <a:rPr lang="en-US" altLang="zh-CN" b="0" i="1" kern="0" smtClean="0">
                            <a:latin typeface="Cambria Math" panose="02040503050406030204" pitchFamily="18" charset="0"/>
                            <a:ea typeface="微软雅黑" panose="020B0503020204020204" pitchFamily="34" charset="-122"/>
                            <a:cs typeface="+mn-ea"/>
                            <a:sym typeface="+mn-lt"/>
                          </a:rPr>
                          <m:t>𝑘</m:t>
                        </m:r>
                      </m:sub>
                      <m:sup>
                        <m:r>
                          <a:rPr lang="en-US" altLang="zh-CN" b="0" i="1" kern="0" smtClean="0">
                            <a:latin typeface="Cambria Math" panose="02040503050406030204" pitchFamily="18" charset="0"/>
                            <a:ea typeface="微软雅黑" panose="020B0503020204020204" pitchFamily="34" charset="-122"/>
                            <a:cs typeface="+mn-ea"/>
                            <a:sym typeface="+mn-lt"/>
                          </a:rPr>
                          <m:t>𝑇</m:t>
                        </m:r>
                      </m:sup>
                    </m:sSubSup>
                    <m:r>
                      <a:rPr lang="zh-CN" altLang="en-US" i="1" kern="0">
                        <a:latin typeface="Cambria Math" panose="02040503050406030204" pitchFamily="18" charset="0"/>
                        <a:ea typeface="微软雅黑" panose="020B0503020204020204" pitchFamily="34" charset="-122"/>
                        <a:cs typeface="+mn-ea"/>
                        <a:sym typeface="+mn-lt"/>
                      </a:rPr>
                      <m:t>的</m:t>
                    </m:r>
                  </m:oMath>
                </a14:m>
                <a:r>
                  <a:rPr lang="zh-CN" altLang="en-US" kern="0" dirty="0">
                    <a:latin typeface="微软雅黑" panose="020B0503020204020204" pitchFamily="34" charset="-122"/>
                    <a:ea typeface="微软雅黑" panose="020B0503020204020204" pitchFamily="34" charset="-122"/>
                    <a:cs typeface="+mn-ea"/>
                    <a:sym typeface="+mn-lt"/>
                  </a:rPr>
                  <a:t>逆</a:t>
                </a:r>
              </a:p>
            </p:txBody>
          </p:sp>
        </mc:Choice>
        <mc:Fallback xmlns="">
          <p:sp>
            <p:nvSpPr>
              <p:cNvPr id="16" name="文本框 15">
                <a:extLst>
                  <a:ext uri="{FF2B5EF4-FFF2-40B4-BE49-F238E27FC236}">
                    <a16:creationId xmlns:a16="http://schemas.microsoft.com/office/drawing/2014/main" id="{8215A5E0-FE78-40B2-B276-4EC8373B33A1}"/>
                  </a:ext>
                </a:extLst>
              </p:cNvPr>
              <p:cNvSpPr txBox="1">
                <a:spLocks noRot="1" noChangeAspect="1" noMove="1" noResize="1" noEditPoints="1" noAdjustHandles="1" noChangeArrowheads="1" noChangeShapeType="1" noTextEdit="1"/>
              </p:cNvSpPr>
              <p:nvPr/>
            </p:nvSpPr>
            <p:spPr>
              <a:xfrm>
                <a:off x="5243335" y="4591050"/>
                <a:ext cx="1973019" cy="789190"/>
              </a:xfrm>
              <a:prstGeom prst="rect">
                <a:avLst/>
              </a:prstGeom>
              <a:blipFill>
                <a:blip r:embed="rId10"/>
                <a:stretch>
                  <a:fillRect l="-2469" r="-13889" b="-10769"/>
                </a:stretch>
              </a:blipFill>
            </p:spPr>
            <p:txBody>
              <a:bodyPr/>
              <a:lstStyle/>
              <a:p>
                <a:r>
                  <a:rPr lang="zh-CN" altLang="en-US">
                    <a:noFill/>
                  </a:rPr>
                  <a:t> </a:t>
                </a:r>
              </a:p>
            </p:txBody>
          </p:sp>
        </mc:Fallback>
      </mc:AlternateContent>
      <p:cxnSp>
        <p:nvCxnSpPr>
          <p:cNvPr id="5" name="连接符: 肘形 4">
            <a:extLst>
              <a:ext uri="{FF2B5EF4-FFF2-40B4-BE49-F238E27FC236}">
                <a16:creationId xmlns:a16="http://schemas.microsoft.com/office/drawing/2014/main" id="{91CFA22A-57E7-4165-BDC7-AACF46651031}"/>
              </a:ext>
            </a:extLst>
          </p:cNvPr>
          <p:cNvCxnSpPr>
            <a:cxnSpLocks/>
            <a:endCxn id="15" idx="2"/>
          </p:cNvCxnSpPr>
          <p:nvPr/>
        </p:nvCxnSpPr>
        <p:spPr>
          <a:xfrm rot="10800000" flipV="1">
            <a:off x="2984893" y="2619672"/>
            <a:ext cx="5358095" cy="3468618"/>
          </a:xfrm>
          <a:prstGeom prst="bentConnector4">
            <a:avLst>
              <a:gd name="adj1" fmla="val -58790"/>
              <a:gd name="adj2" fmla="val 106591"/>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4" name="矩形 3">
            <a:extLst>
              <a:ext uri="{FF2B5EF4-FFF2-40B4-BE49-F238E27FC236}">
                <a16:creationId xmlns:a16="http://schemas.microsoft.com/office/drawing/2014/main" id="{9E3B77A9-B6DC-4C53-A194-D3E06E86BE32}"/>
              </a:ext>
            </a:extLst>
          </p:cNvPr>
          <p:cNvSpPr/>
          <p:nvPr/>
        </p:nvSpPr>
        <p:spPr>
          <a:xfrm>
            <a:off x="1410890" y="945355"/>
            <a:ext cx="4449581" cy="646331"/>
          </a:xfrm>
          <a:prstGeom prst="rect">
            <a:avLst/>
          </a:prstGeom>
        </p:spPr>
        <p:txBody>
          <a:bodyPr wrap="square">
            <a:spAutoFit/>
          </a:bodyPr>
          <a:lstStyle/>
          <a:p>
            <a:r>
              <a:rPr lang="zh-CN" altLang="en-US" dirty="0">
                <a:solidFill>
                  <a:srgbClr val="FF0000"/>
                </a:solidFill>
                <a:latin typeface="-apple-system"/>
              </a:rPr>
              <a:t>传感器读取的数据的单位和尺度有可能与我们要跟踪的状态的单位和尺度不一样</a:t>
            </a:r>
            <a:endParaRPr lang="zh-CN" altLang="en-US" dirty="0">
              <a:solidFill>
                <a:srgbClr val="FF0000"/>
              </a:solidFill>
            </a:endParaRPr>
          </a:p>
        </p:txBody>
      </p:sp>
    </p:spTree>
    <p:extLst>
      <p:ext uri="{BB962C8B-B14F-4D97-AF65-F5344CB8AC3E}">
        <p14:creationId xmlns:p14="http://schemas.microsoft.com/office/powerpoint/2010/main" val="19506669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ACBE9E9-083B-4FD4-A108-7AA75B9BFD02}"/>
              </a:ext>
            </a:extLst>
          </p:cNvPr>
          <p:cNvSpPr>
            <a:spLocks noGrp="1"/>
          </p:cNvSpPr>
          <p:nvPr>
            <p:ph type="body" sz="quarter" idx="15"/>
          </p:nvPr>
        </p:nvSpPr>
        <p:spPr>
          <a:xfrm>
            <a:off x="695401" y="57750"/>
            <a:ext cx="11496599" cy="1077218"/>
          </a:xfrm>
        </p:spPr>
        <p:txBody>
          <a:bodyPr/>
          <a:lstStyle/>
          <a:p>
            <a:r>
              <a:rPr lang="en-US" altLang="zh-CN" dirty="0"/>
              <a:t>1.2.2 </a:t>
            </a:r>
            <a:r>
              <a:rPr lang="zh-CN" altLang="en-US" dirty="0"/>
              <a:t>基于</a:t>
            </a:r>
            <a:r>
              <a:rPr lang="en-US" altLang="zh-CN" dirty="0"/>
              <a:t>EKF</a:t>
            </a:r>
            <a:r>
              <a:rPr lang="zh-CN" altLang="en-US" dirty="0"/>
              <a:t>的水下纯方位目标跟踪双阵列跟踪算法</a:t>
            </a:r>
            <a:r>
              <a:rPr lang="en-US" altLang="zh-CN" dirty="0"/>
              <a:t>-</a:t>
            </a:r>
            <a:r>
              <a:rPr lang="zh-CN" altLang="en-US" dirty="0"/>
              <a:t>卡尔曼滤波器</a:t>
            </a:r>
          </a:p>
        </p:txBody>
      </p:sp>
      <p:pic>
        <p:nvPicPr>
          <p:cNvPr id="5" name="图片 4">
            <a:extLst>
              <a:ext uri="{FF2B5EF4-FFF2-40B4-BE49-F238E27FC236}">
                <a16:creationId xmlns:a16="http://schemas.microsoft.com/office/drawing/2014/main" id="{5C3AC53E-647A-4210-B09D-827AA9B7F690}"/>
              </a:ext>
            </a:extLst>
          </p:cNvPr>
          <p:cNvPicPr>
            <a:picLocks noChangeAspect="1"/>
          </p:cNvPicPr>
          <p:nvPr/>
        </p:nvPicPr>
        <p:blipFill>
          <a:blip r:embed="rId3"/>
          <a:stretch>
            <a:fillRect/>
          </a:stretch>
        </p:blipFill>
        <p:spPr>
          <a:xfrm>
            <a:off x="2466109" y="840441"/>
            <a:ext cx="7259782" cy="6017559"/>
          </a:xfrm>
          <a:prstGeom prst="rect">
            <a:avLst/>
          </a:prstGeom>
        </p:spPr>
      </p:pic>
    </p:spTree>
    <p:extLst>
      <p:ext uri="{BB962C8B-B14F-4D97-AF65-F5344CB8AC3E}">
        <p14:creationId xmlns:p14="http://schemas.microsoft.com/office/powerpoint/2010/main" val="185122521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68"/>
          <p:cNvSpPr/>
          <p:nvPr/>
        </p:nvSpPr>
        <p:spPr>
          <a:xfrm>
            <a:off x="5706203" y="3295389"/>
            <a:ext cx="1869023" cy="1848859"/>
          </a:xfrm>
          <a:custGeom>
            <a:avLst/>
            <a:gdLst/>
            <a:ahLst/>
            <a:cxnLst/>
            <a:rect l="l" t="t" r="r" b="b"/>
            <a:pathLst>
              <a:path w="1401767" h="1386644">
                <a:moveTo>
                  <a:pt x="233035" y="0"/>
                </a:moveTo>
                <a:lnTo>
                  <a:pt x="640881" y="0"/>
                </a:lnTo>
                <a:cubicBezTo>
                  <a:pt x="633096" y="19935"/>
                  <a:pt x="629318" y="41634"/>
                  <a:pt x="629318" y="64216"/>
                </a:cubicBezTo>
                <a:cubicBezTo>
                  <a:pt x="629318" y="173647"/>
                  <a:pt x="718028" y="262357"/>
                  <a:pt x="827459" y="262357"/>
                </a:cubicBezTo>
                <a:cubicBezTo>
                  <a:pt x="936890" y="262357"/>
                  <a:pt x="1025600" y="173647"/>
                  <a:pt x="1025600" y="64216"/>
                </a:cubicBezTo>
                <a:cubicBezTo>
                  <a:pt x="1025600" y="41634"/>
                  <a:pt x="1021823" y="19935"/>
                  <a:pt x="1014038" y="0"/>
                </a:cubicBezTo>
                <a:lnTo>
                  <a:pt x="1401767" y="0"/>
                </a:lnTo>
                <a:lnTo>
                  <a:pt x="1401767" y="1168732"/>
                </a:lnTo>
                <a:lnTo>
                  <a:pt x="956993" y="1168732"/>
                </a:lnTo>
                <a:cubicBezTo>
                  <a:pt x="968847" y="1188427"/>
                  <a:pt x="974696" y="1211557"/>
                  <a:pt x="974696" y="1236054"/>
                </a:cubicBezTo>
                <a:cubicBezTo>
                  <a:pt x="974696" y="1319223"/>
                  <a:pt x="907275" y="1386644"/>
                  <a:pt x="824106" y="1386644"/>
                </a:cubicBezTo>
                <a:cubicBezTo>
                  <a:pt x="740937" y="1386644"/>
                  <a:pt x="673516" y="1319223"/>
                  <a:pt x="673516" y="1236054"/>
                </a:cubicBezTo>
                <a:cubicBezTo>
                  <a:pt x="673516" y="1211557"/>
                  <a:pt x="679365" y="1188427"/>
                  <a:pt x="691220" y="1168732"/>
                </a:cubicBezTo>
                <a:lnTo>
                  <a:pt x="233035" y="1168732"/>
                </a:lnTo>
                <a:lnTo>
                  <a:pt x="233035" y="733499"/>
                </a:lnTo>
                <a:cubicBezTo>
                  <a:pt x="212516" y="743855"/>
                  <a:pt x="189291" y="749187"/>
                  <a:pt x="164821" y="749187"/>
                </a:cubicBezTo>
                <a:cubicBezTo>
                  <a:pt x="73793" y="749187"/>
                  <a:pt x="0" y="675395"/>
                  <a:pt x="0" y="584366"/>
                </a:cubicBezTo>
                <a:cubicBezTo>
                  <a:pt x="0" y="493338"/>
                  <a:pt x="73793" y="419545"/>
                  <a:pt x="164821" y="419545"/>
                </a:cubicBezTo>
                <a:cubicBezTo>
                  <a:pt x="189291" y="419545"/>
                  <a:pt x="212516" y="424878"/>
                  <a:pt x="233035" y="435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14" name="矩形 65"/>
          <p:cNvSpPr/>
          <p:nvPr/>
        </p:nvSpPr>
        <p:spPr>
          <a:xfrm>
            <a:off x="4127781" y="2996952"/>
            <a:ext cx="1875155" cy="1856747"/>
          </a:xfrm>
          <a:custGeom>
            <a:avLst/>
            <a:gdLst/>
            <a:ahLst/>
            <a:cxnLst/>
            <a:rect l="l" t="t" r="r" b="b"/>
            <a:pathLst>
              <a:path w="1406366" h="1392560">
                <a:moveTo>
                  <a:pt x="822000" y="0"/>
                </a:moveTo>
                <a:cubicBezTo>
                  <a:pt x="913029" y="0"/>
                  <a:pt x="986821" y="73793"/>
                  <a:pt x="986821" y="164821"/>
                </a:cubicBezTo>
                <a:cubicBezTo>
                  <a:pt x="986821" y="185675"/>
                  <a:pt x="982948" y="205623"/>
                  <a:pt x="975467" y="223828"/>
                </a:cubicBezTo>
                <a:lnTo>
                  <a:pt x="1406366" y="223828"/>
                </a:lnTo>
                <a:lnTo>
                  <a:pt x="1406366" y="633859"/>
                </a:lnTo>
                <a:cubicBezTo>
                  <a:pt x="1386081" y="625588"/>
                  <a:pt x="1363875" y="621361"/>
                  <a:pt x="1340681" y="621361"/>
                </a:cubicBezTo>
                <a:cubicBezTo>
                  <a:pt x="1237497" y="621361"/>
                  <a:pt x="1153848" y="705009"/>
                  <a:pt x="1153848" y="808194"/>
                </a:cubicBezTo>
                <a:cubicBezTo>
                  <a:pt x="1153848" y="911379"/>
                  <a:pt x="1237497" y="995027"/>
                  <a:pt x="1340681" y="995027"/>
                </a:cubicBezTo>
                <a:cubicBezTo>
                  <a:pt x="1363875" y="995027"/>
                  <a:pt x="1386081" y="990802"/>
                  <a:pt x="1406366" y="982530"/>
                </a:cubicBezTo>
                <a:lnTo>
                  <a:pt x="1406366" y="1392560"/>
                </a:lnTo>
                <a:lnTo>
                  <a:pt x="237634" y="1392560"/>
                </a:lnTo>
                <a:lnTo>
                  <a:pt x="237634" y="927784"/>
                </a:lnTo>
                <a:cubicBezTo>
                  <a:pt x="214351" y="948086"/>
                  <a:pt x="183720" y="958784"/>
                  <a:pt x="150590" y="958784"/>
                </a:cubicBezTo>
                <a:cubicBezTo>
                  <a:pt x="67421" y="958784"/>
                  <a:pt x="0" y="891363"/>
                  <a:pt x="0" y="808194"/>
                </a:cubicBezTo>
                <a:cubicBezTo>
                  <a:pt x="0" y="725025"/>
                  <a:pt x="67421" y="657604"/>
                  <a:pt x="150590" y="657604"/>
                </a:cubicBezTo>
                <a:cubicBezTo>
                  <a:pt x="183720" y="657604"/>
                  <a:pt x="214351" y="668302"/>
                  <a:pt x="237634" y="688604"/>
                </a:cubicBezTo>
                <a:lnTo>
                  <a:pt x="237634" y="223828"/>
                </a:lnTo>
                <a:lnTo>
                  <a:pt x="668533" y="223828"/>
                </a:lnTo>
                <a:cubicBezTo>
                  <a:pt x="661052" y="205623"/>
                  <a:pt x="657179" y="185675"/>
                  <a:pt x="657179" y="164821"/>
                </a:cubicBezTo>
                <a:cubicBezTo>
                  <a:pt x="657179" y="73793"/>
                  <a:pt x="730972" y="0"/>
                  <a:pt x="822000"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15" name="椭圆 75"/>
          <p:cNvSpPr/>
          <p:nvPr/>
        </p:nvSpPr>
        <p:spPr>
          <a:xfrm>
            <a:off x="4444627" y="1364771"/>
            <a:ext cx="1900883" cy="1911877"/>
          </a:xfrm>
          <a:custGeom>
            <a:avLst/>
            <a:gdLst/>
            <a:ahLst/>
            <a:cxnLst/>
            <a:rect l="l" t="t" r="r" b="b"/>
            <a:pathLst>
              <a:path w="1425662" h="1433908">
                <a:moveTo>
                  <a:pt x="584366" y="0"/>
                </a:moveTo>
                <a:cubicBezTo>
                  <a:pt x="667535" y="0"/>
                  <a:pt x="734956" y="67421"/>
                  <a:pt x="734956" y="150590"/>
                </a:cubicBezTo>
                <a:cubicBezTo>
                  <a:pt x="734956" y="197370"/>
                  <a:pt x="713626" y="239167"/>
                  <a:pt x="678832" y="265176"/>
                </a:cubicBezTo>
                <a:lnTo>
                  <a:pt x="1168733" y="265176"/>
                </a:lnTo>
                <a:lnTo>
                  <a:pt x="1168733" y="716520"/>
                </a:lnTo>
                <a:cubicBezTo>
                  <a:pt x="1193634" y="695548"/>
                  <a:pt x="1225973" y="684721"/>
                  <a:pt x="1260841" y="684721"/>
                </a:cubicBezTo>
                <a:cubicBezTo>
                  <a:pt x="1351870" y="684721"/>
                  <a:pt x="1425662" y="758513"/>
                  <a:pt x="1425662" y="849542"/>
                </a:cubicBezTo>
                <a:cubicBezTo>
                  <a:pt x="1425662" y="940571"/>
                  <a:pt x="1351870" y="1014363"/>
                  <a:pt x="1260841" y="1014363"/>
                </a:cubicBezTo>
                <a:cubicBezTo>
                  <a:pt x="1225973" y="1014363"/>
                  <a:pt x="1193634" y="1003536"/>
                  <a:pt x="1168733" y="982566"/>
                </a:cubicBezTo>
                <a:lnTo>
                  <a:pt x="1168733" y="1433908"/>
                </a:lnTo>
                <a:lnTo>
                  <a:pt x="765724" y="1433908"/>
                </a:lnTo>
                <a:cubicBezTo>
                  <a:pt x="770905" y="1418114"/>
                  <a:pt x="773249" y="1401256"/>
                  <a:pt x="773249" y="1383851"/>
                </a:cubicBezTo>
                <a:cubicBezTo>
                  <a:pt x="773249" y="1279093"/>
                  <a:pt x="688325" y="1194168"/>
                  <a:pt x="583566" y="1194168"/>
                </a:cubicBezTo>
                <a:cubicBezTo>
                  <a:pt x="478807" y="1194168"/>
                  <a:pt x="393882" y="1279093"/>
                  <a:pt x="393882" y="1383851"/>
                </a:cubicBezTo>
                <a:cubicBezTo>
                  <a:pt x="393882" y="1401256"/>
                  <a:pt x="396227" y="1418114"/>
                  <a:pt x="401408" y="1433908"/>
                </a:cubicBezTo>
                <a:lnTo>
                  <a:pt x="0" y="1433908"/>
                </a:lnTo>
                <a:lnTo>
                  <a:pt x="0" y="265176"/>
                </a:lnTo>
                <a:lnTo>
                  <a:pt x="489901" y="265176"/>
                </a:lnTo>
                <a:cubicBezTo>
                  <a:pt x="455106" y="239167"/>
                  <a:pt x="433776" y="197370"/>
                  <a:pt x="433776" y="150590"/>
                </a:cubicBezTo>
                <a:cubicBezTo>
                  <a:pt x="433776" y="67421"/>
                  <a:pt x="501197" y="0"/>
                  <a:pt x="5843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16" name="椭圆 76"/>
          <p:cNvSpPr/>
          <p:nvPr/>
        </p:nvSpPr>
        <p:spPr>
          <a:xfrm>
            <a:off x="6025856" y="1718339"/>
            <a:ext cx="1846341" cy="1877963"/>
          </a:xfrm>
          <a:custGeom>
            <a:avLst/>
            <a:gdLst/>
            <a:ahLst/>
            <a:cxnLst/>
            <a:rect l="l" t="t" r="r" b="b"/>
            <a:pathLst>
              <a:path w="1384756" h="1408472">
                <a:moveTo>
                  <a:pt x="0" y="0"/>
                </a:moveTo>
                <a:lnTo>
                  <a:pt x="1168732" y="0"/>
                </a:lnTo>
                <a:lnTo>
                  <a:pt x="1168732" y="450207"/>
                </a:lnTo>
                <a:cubicBezTo>
                  <a:pt x="1188073" y="439244"/>
                  <a:pt x="1210481" y="433776"/>
                  <a:pt x="1234166" y="433776"/>
                </a:cubicBezTo>
                <a:cubicBezTo>
                  <a:pt x="1317335" y="433776"/>
                  <a:pt x="1384756" y="501197"/>
                  <a:pt x="1384756" y="584366"/>
                </a:cubicBezTo>
                <a:cubicBezTo>
                  <a:pt x="1384756" y="667535"/>
                  <a:pt x="1317335" y="734956"/>
                  <a:pt x="1234166" y="734956"/>
                </a:cubicBezTo>
                <a:cubicBezTo>
                  <a:pt x="1210481" y="734956"/>
                  <a:pt x="1188073" y="729488"/>
                  <a:pt x="1168732" y="718526"/>
                </a:cubicBezTo>
                <a:lnTo>
                  <a:pt x="1168732" y="1168732"/>
                </a:lnTo>
                <a:lnTo>
                  <a:pt x="728979" y="1168732"/>
                </a:lnTo>
                <a:cubicBezTo>
                  <a:pt x="742528" y="1190517"/>
                  <a:pt x="749187" y="1216306"/>
                  <a:pt x="749187" y="1243651"/>
                </a:cubicBezTo>
                <a:cubicBezTo>
                  <a:pt x="749187" y="1334680"/>
                  <a:pt x="675394" y="1408472"/>
                  <a:pt x="584366" y="1408472"/>
                </a:cubicBezTo>
                <a:cubicBezTo>
                  <a:pt x="493337" y="1408472"/>
                  <a:pt x="419545" y="1334680"/>
                  <a:pt x="419545" y="1243651"/>
                </a:cubicBezTo>
                <a:cubicBezTo>
                  <a:pt x="419545" y="1216306"/>
                  <a:pt x="426204" y="1190517"/>
                  <a:pt x="439754" y="1168732"/>
                </a:cubicBezTo>
                <a:lnTo>
                  <a:pt x="0" y="1168732"/>
                </a:lnTo>
                <a:lnTo>
                  <a:pt x="0" y="761099"/>
                </a:lnTo>
                <a:cubicBezTo>
                  <a:pt x="24839" y="773303"/>
                  <a:pt x="52809" y="779836"/>
                  <a:pt x="82305" y="779836"/>
                </a:cubicBezTo>
                <a:cubicBezTo>
                  <a:pt x="190260" y="779836"/>
                  <a:pt x="277774" y="692321"/>
                  <a:pt x="277774" y="584366"/>
                </a:cubicBezTo>
                <a:cubicBezTo>
                  <a:pt x="277774" y="476411"/>
                  <a:pt x="190260" y="388896"/>
                  <a:pt x="82305" y="388896"/>
                </a:cubicBezTo>
                <a:cubicBezTo>
                  <a:pt x="52809" y="388896"/>
                  <a:pt x="24839" y="395429"/>
                  <a:pt x="0" y="407633"/>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33" name="文本占位符 7"/>
          <p:cNvSpPr>
            <a:spLocks noGrp="1"/>
          </p:cNvSpPr>
          <p:nvPr>
            <p:ph type="body" sz="quarter" idx="15"/>
          </p:nvPr>
        </p:nvSpPr>
        <p:spPr>
          <a:xfrm>
            <a:off x="695401" y="57750"/>
            <a:ext cx="10912829" cy="1077218"/>
          </a:xfrm>
        </p:spPr>
        <p:txBody>
          <a:bodyPr/>
          <a:lstStyle/>
          <a:p>
            <a:r>
              <a:rPr lang="en-US" altLang="zh-CN" dirty="0"/>
              <a:t>1.3.1 </a:t>
            </a:r>
            <a:r>
              <a:rPr lang="zh-CN" altLang="en-US" dirty="0"/>
              <a:t>无线传感器网络中能量质量目标跟踪协议的设计与实现</a:t>
            </a:r>
            <a:endParaRPr lang="en-US" altLang="zh-CN" dirty="0"/>
          </a:p>
        </p:txBody>
      </p:sp>
      <p:sp>
        <p:nvSpPr>
          <p:cNvPr id="34" name="矩形 33"/>
          <p:cNvSpPr/>
          <p:nvPr/>
        </p:nvSpPr>
        <p:spPr>
          <a:xfrm>
            <a:off x="1415481" y="1615754"/>
            <a:ext cx="2584032" cy="379656"/>
          </a:xfrm>
          <a:prstGeom prst="rect">
            <a:avLst/>
          </a:prstGeom>
        </p:spPr>
        <p:txBody>
          <a:bodyPr wrap="square">
            <a:spAutoFit/>
          </a:bodyPr>
          <a:lstStyle/>
          <a:p>
            <a:pPr defTabSz="1219170"/>
            <a:r>
              <a:rPr lang="en-US" altLang="zh-CN" sz="1867" b="1" kern="0" dirty="0">
                <a:solidFill>
                  <a:schemeClr val="accent4">
                    <a:lumMod val="60000"/>
                    <a:lumOff val="40000"/>
                  </a:schemeClr>
                </a:solidFill>
              </a:rPr>
              <a:t>01.RARE-Area</a:t>
            </a:r>
            <a:endParaRPr lang="en-US" altLang="zh-CN" sz="1867" b="1" kern="0" dirty="0">
              <a:solidFill>
                <a:schemeClr val="accent4">
                  <a:lumMod val="60000"/>
                  <a:lumOff val="40000"/>
                </a:schemeClr>
              </a:solidFill>
              <a:latin typeface="+mj-ea"/>
              <a:ea typeface="+mj-ea"/>
            </a:endParaRPr>
          </a:p>
        </p:txBody>
      </p:sp>
      <p:sp>
        <p:nvSpPr>
          <p:cNvPr id="35" name="TextBox 27"/>
          <p:cNvSpPr txBox="1"/>
          <p:nvPr/>
        </p:nvSpPr>
        <p:spPr>
          <a:xfrm>
            <a:off x="1415481" y="2045478"/>
            <a:ext cx="2584031" cy="1020985"/>
          </a:xfrm>
          <a:prstGeom prst="rect">
            <a:avLst/>
          </a:prstGeom>
          <a:noFill/>
        </p:spPr>
        <p:txBody>
          <a:bodyPr wrap="square" rtlCol="0">
            <a:spAutoFit/>
          </a:bodyPr>
          <a:lstStyle/>
          <a:p>
            <a:pPr defTabSz="1219170">
              <a:lnSpc>
                <a:spcPct val="130000"/>
              </a:lnSpc>
              <a:spcBef>
                <a:spcPts val="800"/>
              </a:spcBef>
            </a:pPr>
            <a:r>
              <a:rPr lang="zh-CN" altLang="en-US" sz="1600" kern="0" dirty="0">
                <a:solidFill>
                  <a:schemeClr val="tx1">
                    <a:lumMod val="50000"/>
                    <a:lumOff val="50000"/>
                  </a:schemeClr>
                </a:solidFill>
              </a:rPr>
              <a:t>通过监控数据质量，这种方法决定了用于目标跟踪所需要用到的传感器节点</a:t>
            </a:r>
          </a:p>
        </p:txBody>
      </p:sp>
      <p:sp>
        <p:nvSpPr>
          <p:cNvPr id="40" name="矩形 39"/>
          <p:cNvSpPr/>
          <p:nvPr/>
        </p:nvSpPr>
        <p:spPr>
          <a:xfrm>
            <a:off x="8040217" y="3895078"/>
            <a:ext cx="2584032" cy="379656"/>
          </a:xfrm>
          <a:prstGeom prst="rect">
            <a:avLst/>
          </a:prstGeom>
        </p:spPr>
        <p:txBody>
          <a:bodyPr wrap="square">
            <a:spAutoFit/>
          </a:bodyPr>
          <a:lstStyle/>
          <a:p>
            <a:pPr algn="r" defTabSz="1219170"/>
            <a:r>
              <a:rPr lang="en-US" altLang="zh-CN" sz="1867" b="1" kern="0" dirty="0">
                <a:solidFill>
                  <a:schemeClr val="accent4">
                    <a:lumMod val="60000"/>
                    <a:lumOff val="40000"/>
                  </a:schemeClr>
                </a:solidFill>
              </a:rPr>
              <a:t>02.RARE-NODE</a:t>
            </a:r>
            <a:endParaRPr lang="zh-CN" altLang="en-US" sz="1867" b="1" kern="0" dirty="0">
              <a:solidFill>
                <a:schemeClr val="accent4">
                  <a:lumMod val="60000"/>
                  <a:lumOff val="40000"/>
                </a:schemeClr>
              </a:solidFill>
            </a:endParaRPr>
          </a:p>
        </p:txBody>
      </p:sp>
      <p:sp>
        <p:nvSpPr>
          <p:cNvPr id="41" name="TextBox 40"/>
          <p:cNvSpPr txBox="1"/>
          <p:nvPr/>
        </p:nvSpPr>
        <p:spPr>
          <a:xfrm>
            <a:off x="8040217" y="4324802"/>
            <a:ext cx="2584031" cy="700898"/>
          </a:xfrm>
          <a:prstGeom prst="rect">
            <a:avLst/>
          </a:prstGeom>
          <a:noFill/>
        </p:spPr>
        <p:txBody>
          <a:bodyPr wrap="square" rtlCol="0">
            <a:spAutoFit/>
          </a:bodyPr>
          <a:lstStyle/>
          <a:p>
            <a:pPr algn="r" defTabSz="1219170">
              <a:lnSpc>
                <a:spcPct val="130000"/>
              </a:lnSpc>
              <a:spcBef>
                <a:spcPts val="800"/>
              </a:spcBef>
            </a:pPr>
            <a:r>
              <a:rPr lang="zh-CN" altLang="en-US" sz="1600" kern="0" dirty="0">
                <a:solidFill>
                  <a:schemeClr val="tx1">
                    <a:lumMod val="50000"/>
                    <a:lumOff val="50000"/>
                  </a:schemeClr>
                </a:solidFill>
              </a:rPr>
              <a:t>计算需要传送到聚类中的传感器数据。</a:t>
            </a:r>
          </a:p>
        </p:txBody>
      </p:sp>
      <p:sp>
        <p:nvSpPr>
          <p:cNvPr id="2" name="文本框 1">
            <a:extLst>
              <a:ext uri="{FF2B5EF4-FFF2-40B4-BE49-F238E27FC236}">
                <a16:creationId xmlns:a16="http://schemas.microsoft.com/office/drawing/2014/main" id="{4866C239-452B-41CE-AEA1-73CE64054E02}"/>
              </a:ext>
            </a:extLst>
          </p:cNvPr>
          <p:cNvSpPr txBox="1"/>
          <p:nvPr/>
        </p:nvSpPr>
        <p:spPr>
          <a:xfrm>
            <a:off x="2057400" y="5326380"/>
            <a:ext cx="7955280" cy="1158074"/>
          </a:xfrm>
          <a:prstGeom prst="rect">
            <a:avLst/>
          </a:prstGeom>
          <a:noFill/>
        </p:spPr>
        <p:txBody>
          <a:bodyPr wrap="square" rtlCol="0">
            <a:spAutoFit/>
          </a:bodyPr>
          <a:lstStyle/>
          <a:p>
            <a:pPr algn="ctr">
              <a:lnSpc>
                <a:spcPct val="130000"/>
              </a:lnSpc>
              <a:spcBef>
                <a:spcPts val="600"/>
              </a:spcBef>
            </a:pPr>
            <a:r>
              <a:rPr lang="zh-CN" altLang="en-US" sz="2800" kern="0" dirty="0">
                <a:latin typeface="微软雅黑" panose="020B0503020204020204" pitchFamily="34" charset="-122"/>
                <a:ea typeface="微软雅黑" panose="020B0503020204020204" pitchFamily="34" charset="-122"/>
                <a:cs typeface="+mn-ea"/>
                <a:sym typeface="+mn-lt"/>
              </a:rPr>
              <a:t>主要目标：通过使用最小的传感器集合来用于目标跟踪；减少发往聚类头的数据量</a:t>
            </a:r>
          </a:p>
        </p:txBody>
      </p:sp>
    </p:spTree>
    <p:extLst>
      <p:ext uri="{BB962C8B-B14F-4D97-AF65-F5344CB8AC3E}">
        <p14:creationId xmlns:p14="http://schemas.microsoft.com/office/powerpoint/2010/main" val="13183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9"/>
          <p:cNvSpPr>
            <a:spLocks noGrp="1"/>
          </p:cNvSpPr>
          <p:nvPr>
            <p:ph type="body" sz="quarter" idx="11"/>
          </p:nvPr>
        </p:nvSpPr>
        <p:spPr/>
        <p:txBody>
          <a:bodyPr/>
          <a:lstStyle/>
          <a:p>
            <a:r>
              <a:rPr lang="en-US" altLang="zh-CN" kern="0" dirty="0"/>
              <a:t>PART TWO</a:t>
            </a:r>
            <a:endParaRPr lang="zh-CN" altLang="en-US" kern="0" dirty="0"/>
          </a:p>
        </p:txBody>
      </p:sp>
      <p:sp>
        <p:nvSpPr>
          <p:cNvPr id="11" name="文本占位符 10"/>
          <p:cNvSpPr>
            <a:spLocks noGrp="1"/>
          </p:cNvSpPr>
          <p:nvPr>
            <p:ph type="body" sz="quarter" idx="12"/>
          </p:nvPr>
        </p:nvSpPr>
        <p:spPr/>
        <p:txBody>
          <a:bodyPr/>
          <a:lstStyle/>
          <a:p>
            <a:r>
              <a:rPr lang="en-US" altLang="zh-CN" dirty="0"/>
              <a:t>2</a:t>
            </a:r>
            <a:endParaRPr lang="zh-CN" altLang="en-US" dirty="0"/>
          </a:p>
        </p:txBody>
      </p:sp>
      <p:sp>
        <p:nvSpPr>
          <p:cNvPr id="19" name="文本占位符 11"/>
          <p:cNvSpPr>
            <a:spLocks noGrp="1"/>
          </p:cNvSpPr>
          <p:nvPr>
            <p:ph type="body" sz="quarter" idx="13"/>
          </p:nvPr>
        </p:nvSpPr>
        <p:spPr/>
        <p:txBody>
          <a:bodyPr/>
          <a:lstStyle/>
          <a:p>
            <a:r>
              <a:rPr lang="zh-CN" altLang="en-US" dirty="0"/>
              <a:t>模型介绍</a:t>
            </a:r>
          </a:p>
        </p:txBody>
      </p:sp>
    </p:spTree>
    <p:extLst>
      <p:ext uri="{BB962C8B-B14F-4D97-AF65-F5344CB8AC3E}">
        <p14:creationId xmlns:p14="http://schemas.microsoft.com/office/powerpoint/2010/main" val="296489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538068" y="1293962"/>
            <a:ext cx="4499758" cy="4130361"/>
          </a:xfrm>
        </p:spPr>
        <p:txBody>
          <a:bodyPr/>
          <a:lstStyle/>
          <a:p>
            <a:r>
              <a:rPr lang="zh-CN" altLang="en-US" sz="3200" b="1" dirty="0"/>
              <a:t>静态传感器节点</a:t>
            </a:r>
            <a:endParaRPr lang="en-US" altLang="zh-CN" sz="3200" b="1" dirty="0"/>
          </a:p>
          <a:p>
            <a:r>
              <a:rPr lang="en-US" altLang="zh-CN" sz="2400" dirty="0"/>
              <a:t>         </a:t>
            </a:r>
            <a:r>
              <a:rPr lang="zh-CN" altLang="en-US" sz="2400" dirty="0"/>
              <a:t>部署后：定向，不可移动 </a:t>
            </a:r>
            <a:endParaRPr lang="en-US" altLang="zh-CN" sz="2400" dirty="0"/>
          </a:p>
          <a:p>
            <a:r>
              <a:rPr lang="zh-CN" altLang="en-US" sz="2400" dirty="0"/>
              <a:t>         部署时：可</a:t>
            </a:r>
            <a:r>
              <a:rPr lang="en-US" altLang="zh-CN" sz="2400" dirty="0"/>
              <a:t>360°</a:t>
            </a:r>
            <a:r>
              <a:rPr lang="zh-CN" altLang="en-US" sz="2400" dirty="0"/>
              <a:t>旋转</a:t>
            </a:r>
            <a:endParaRPr lang="en-US" altLang="zh-CN" sz="2400" dirty="0"/>
          </a:p>
          <a:p>
            <a:r>
              <a:rPr lang="en-US" altLang="zh-CN" sz="2400" dirty="0"/>
              <a:t>         </a:t>
            </a:r>
            <a:r>
              <a:rPr lang="zh-CN" altLang="en-US" sz="2400" dirty="0"/>
              <a:t>有限的视角</a:t>
            </a:r>
            <a:endParaRPr lang="en-US" altLang="zh-CN" sz="2400" dirty="0"/>
          </a:p>
          <a:p>
            <a:r>
              <a:rPr lang="en-US" altLang="zh-CN" sz="2400" dirty="0"/>
              <a:t>         </a:t>
            </a:r>
            <a:r>
              <a:rPr lang="zh-CN" altLang="en-US" sz="2400" dirty="0"/>
              <a:t>有限的感应范围</a:t>
            </a:r>
            <a:endParaRPr lang="en-US" altLang="zh-CN" sz="2400" dirty="0"/>
          </a:p>
          <a:p>
            <a:r>
              <a:rPr lang="en-US" altLang="zh-CN" sz="2400" dirty="0"/>
              <a:t>         </a:t>
            </a:r>
            <a:r>
              <a:rPr lang="zh-CN" altLang="en-US" sz="2400" dirty="0"/>
              <a:t>轴承</a:t>
            </a:r>
            <a:endParaRPr lang="en-US" altLang="zh-CN" sz="2400" dirty="0"/>
          </a:p>
          <a:p>
            <a:r>
              <a:rPr lang="zh-CN" altLang="en-US" sz="2400" dirty="0"/>
              <a:t>         与汇聚节点通信</a:t>
            </a:r>
            <a:endParaRPr lang="en-US" altLang="zh-CN" sz="2400" dirty="0"/>
          </a:p>
          <a:p>
            <a:r>
              <a:rPr lang="zh-CN" altLang="en-US" sz="2400" dirty="0"/>
              <a:t>         活动状态和睡眠状态</a:t>
            </a:r>
            <a:endParaRPr lang="en-US" altLang="zh-CN" sz="2400" dirty="0"/>
          </a:p>
          <a:p>
            <a:endParaRPr lang="zh-CN" altLang="en-US" sz="2400" dirty="0"/>
          </a:p>
        </p:txBody>
      </p:sp>
      <p:sp>
        <p:nvSpPr>
          <p:cNvPr id="3" name="文本占位符 2"/>
          <p:cNvSpPr>
            <a:spLocks noGrp="1"/>
          </p:cNvSpPr>
          <p:nvPr>
            <p:ph type="body" sz="quarter" idx="15"/>
          </p:nvPr>
        </p:nvSpPr>
        <p:spPr>
          <a:xfrm>
            <a:off x="695402" y="229367"/>
            <a:ext cx="7928834" cy="584775"/>
          </a:xfrm>
        </p:spPr>
        <p:txBody>
          <a:bodyPr/>
          <a:lstStyle/>
          <a:p>
            <a:r>
              <a:rPr lang="zh-CN" altLang="en-US" dirty="0"/>
              <a:t>定向传感器网络</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618" y="996220"/>
            <a:ext cx="5718886" cy="4428103"/>
          </a:xfrm>
          <a:prstGeom prst="rect">
            <a:avLst/>
          </a:prstGeom>
        </p:spPr>
      </p:pic>
    </p:spTree>
    <p:extLst>
      <p:ext uri="{BB962C8B-B14F-4D97-AF65-F5344CB8AC3E}">
        <p14:creationId xmlns:p14="http://schemas.microsoft.com/office/powerpoint/2010/main" val="34119948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536542" y="1017923"/>
            <a:ext cx="5158596" cy="6284797"/>
          </a:xfrm>
        </p:spPr>
        <p:txBody>
          <a:bodyPr/>
          <a:lstStyle/>
          <a:p>
            <a:r>
              <a:rPr lang="en-US" altLang="zh-CN" sz="2800" dirty="0">
                <a:latin typeface="+mn-ea"/>
                <a:ea typeface="+mn-ea"/>
              </a:rPr>
              <a:t>SC=SA=γ                          </a:t>
            </a:r>
            <a:r>
              <a:rPr lang="zh-CN" altLang="en-US" sz="2800" dirty="0">
                <a:latin typeface="+mn-ea"/>
                <a:ea typeface="+mn-ea"/>
              </a:rPr>
              <a:t>（</a:t>
            </a:r>
            <a:r>
              <a:rPr lang="en-US" altLang="zh-CN" sz="2800" dirty="0">
                <a:latin typeface="+mn-ea"/>
                <a:ea typeface="+mn-ea"/>
              </a:rPr>
              <a:t>1</a:t>
            </a:r>
            <a:r>
              <a:rPr lang="zh-CN" altLang="en-US" sz="2800" dirty="0">
                <a:latin typeface="+mn-ea"/>
                <a:ea typeface="+mn-ea"/>
              </a:rPr>
              <a:t>）</a:t>
            </a:r>
            <a:endParaRPr lang="en-US" altLang="zh-CN" sz="2800" dirty="0">
              <a:latin typeface="+mn-ea"/>
              <a:ea typeface="+mn-ea"/>
            </a:endParaRPr>
          </a:p>
          <a:p>
            <a:pPr algn="ctr"/>
            <a:r>
              <a:rPr lang="el-GR" altLang="zh-CN" sz="2800" dirty="0">
                <a:latin typeface="+mn-ea"/>
                <a:ea typeface="+mn-ea"/>
              </a:rPr>
              <a:t>Θ</a:t>
            </a:r>
            <a:r>
              <a:rPr lang="en-US" altLang="zh-CN" sz="2800" dirty="0">
                <a:latin typeface="+mn-ea"/>
                <a:ea typeface="+mn-ea"/>
              </a:rPr>
              <a:t>=α-β                              </a:t>
            </a:r>
            <a:r>
              <a:rPr lang="zh-CN" altLang="en-US" sz="2800" dirty="0">
                <a:latin typeface="+mn-ea"/>
                <a:ea typeface="+mn-ea"/>
              </a:rPr>
              <a:t>（</a:t>
            </a:r>
            <a:r>
              <a:rPr lang="en-US" altLang="zh-CN" sz="2800" dirty="0">
                <a:latin typeface="+mn-ea"/>
                <a:ea typeface="+mn-ea"/>
              </a:rPr>
              <a:t>2</a:t>
            </a:r>
            <a:r>
              <a:rPr lang="zh-CN" altLang="en-US" sz="2800" dirty="0">
                <a:latin typeface="+mn-ea"/>
                <a:ea typeface="+mn-ea"/>
              </a:rPr>
              <a:t>）</a:t>
            </a:r>
            <a:endParaRPr lang="en-US" altLang="zh-CN" sz="2800" dirty="0">
              <a:latin typeface="+mn-ea"/>
              <a:ea typeface="+mn-ea"/>
            </a:endParaRPr>
          </a:p>
          <a:p>
            <a:r>
              <a:rPr lang="en-US" altLang="zh-CN" sz="2800" dirty="0">
                <a:solidFill>
                  <a:srgbClr val="FF0000"/>
                </a:solidFill>
                <a:latin typeface="+mn-ea"/>
                <a:ea typeface="+mn-ea"/>
              </a:rPr>
              <a:t>DC=SA*</a:t>
            </a:r>
            <a:r>
              <a:rPr lang="en-US" altLang="zh-CN" sz="2800" dirty="0" err="1">
                <a:solidFill>
                  <a:srgbClr val="FF0000"/>
                </a:solidFill>
                <a:latin typeface="+mn-ea"/>
                <a:ea typeface="+mn-ea"/>
              </a:rPr>
              <a:t>sinθ</a:t>
            </a:r>
            <a:r>
              <a:rPr lang="en-US" altLang="zh-CN" sz="2800" dirty="0">
                <a:solidFill>
                  <a:srgbClr val="FF0000"/>
                </a:solidFill>
                <a:latin typeface="+mn-ea"/>
                <a:ea typeface="+mn-ea"/>
              </a:rPr>
              <a:t>=</a:t>
            </a:r>
            <a:r>
              <a:rPr lang="en-US" altLang="zh-CN" sz="2800" dirty="0" err="1">
                <a:solidFill>
                  <a:srgbClr val="FF0000"/>
                </a:solidFill>
                <a:latin typeface="+mn-ea"/>
                <a:ea typeface="+mn-ea"/>
              </a:rPr>
              <a:t>δy</a:t>
            </a:r>
            <a:r>
              <a:rPr lang="en-US" altLang="zh-CN" sz="2800" dirty="0">
                <a:solidFill>
                  <a:srgbClr val="FF0000"/>
                </a:solidFill>
                <a:latin typeface="+mn-ea"/>
                <a:ea typeface="+mn-ea"/>
              </a:rPr>
              <a:t>               </a:t>
            </a:r>
            <a:r>
              <a:rPr lang="zh-CN" altLang="en-US" sz="2800" dirty="0">
                <a:solidFill>
                  <a:srgbClr val="FF0000"/>
                </a:solidFill>
                <a:latin typeface="+mn-ea"/>
                <a:ea typeface="+mn-ea"/>
              </a:rPr>
              <a:t>（</a:t>
            </a:r>
            <a:r>
              <a:rPr lang="en-US" altLang="zh-CN" sz="2800" dirty="0">
                <a:solidFill>
                  <a:srgbClr val="FF0000"/>
                </a:solidFill>
                <a:latin typeface="+mn-ea"/>
                <a:ea typeface="+mn-ea"/>
              </a:rPr>
              <a:t>3</a:t>
            </a:r>
            <a:r>
              <a:rPr lang="zh-CN" altLang="en-US" sz="2800" dirty="0">
                <a:solidFill>
                  <a:srgbClr val="FF0000"/>
                </a:solidFill>
                <a:latin typeface="+mn-ea"/>
                <a:ea typeface="+mn-ea"/>
              </a:rPr>
              <a:t>）</a:t>
            </a:r>
            <a:endParaRPr lang="en-US" altLang="zh-CN" sz="2800" dirty="0">
              <a:solidFill>
                <a:srgbClr val="FF0000"/>
              </a:solidFill>
              <a:latin typeface="+mn-ea"/>
              <a:ea typeface="+mn-ea"/>
            </a:endParaRPr>
          </a:p>
          <a:p>
            <a:r>
              <a:rPr lang="en-US" altLang="zh-CN" sz="2800" dirty="0">
                <a:solidFill>
                  <a:srgbClr val="FF0000"/>
                </a:solidFill>
                <a:latin typeface="+mn-ea"/>
                <a:ea typeface="+mn-ea"/>
              </a:rPr>
              <a:t>SD=SA</a:t>
            </a:r>
            <a:r>
              <a:rPr lang="zh-CN" altLang="en-US" sz="2800" dirty="0">
                <a:solidFill>
                  <a:srgbClr val="FF0000"/>
                </a:solidFill>
                <a:latin typeface="+mn-ea"/>
                <a:ea typeface="+mn-ea"/>
              </a:rPr>
              <a:t>*</a:t>
            </a:r>
            <a:r>
              <a:rPr lang="en-US" altLang="zh-CN" sz="2800" dirty="0" err="1">
                <a:solidFill>
                  <a:srgbClr val="FF0000"/>
                </a:solidFill>
                <a:latin typeface="+mn-ea"/>
                <a:ea typeface="+mn-ea"/>
              </a:rPr>
              <a:t>cosθ</a:t>
            </a:r>
            <a:r>
              <a:rPr lang="en-US" altLang="zh-CN" sz="2800" dirty="0">
                <a:solidFill>
                  <a:srgbClr val="FF0000"/>
                </a:solidFill>
                <a:latin typeface="+mn-ea"/>
                <a:ea typeface="+mn-ea"/>
              </a:rPr>
              <a:t>=</a:t>
            </a:r>
            <a:r>
              <a:rPr lang="en-US" altLang="zh-CN" sz="2800" dirty="0" err="1">
                <a:solidFill>
                  <a:srgbClr val="FF0000"/>
                </a:solidFill>
                <a:latin typeface="+mn-ea"/>
                <a:ea typeface="+mn-ea"/>
              </a:rPr>
              <a:t>δx</a:t>
            </a:r>
            <a:r>
              <a:rPr lang="en-US" altLang="zh-CN" sz="2800" dirty="0">
                <a:solidFill>
                  <a:srgbClr val="FF0000"/>
                </a:solidFill>
                <a:latin typeface="+mn-ea"/>
                <a:ea typeface="+mn-ea"/>
              </a:rPr>
              <a:t>               </a:t>
            </a:r>
            <a:r>
              <a:rPr lang="zh-CN" altLang="en-US" sz="2800" dirty="0">
                <a:solidFill>
                  <a:srgbClr val="FF0000"/>
                </a:solidFill>
                <a:latin typeface="+mn-ea"/>
                <a:ea typeface="+mn-ea"/>
              </a:rPr>
              <a:t>（</a:t>
            </a:r>
            <a:r>
              <a:rPr lang="en-US" altLang="zh-CN" sz="2800" dirty="0">
                <a:solidFill>
                  <a:srgbClr val="FF0000"/>
                </a:solidFill>
                <a:latin typeface="+mn-ea"/>
                <a:ea typeface="+mn-ea"/>
              </a:rPr>
              <a:t>4</a:t>
            </a:r>
            <a:r>
              <a:rPr lang="zh-CN" altLang="en-US" sz="2800" dirty="0">
                <a:solidFill>
                  <a:srgbClr val="FF0000"/>
                </a:solidFill>
                <a:latin typeface="+mn-ea"/>
                <a:ea typeface="+mn-ea"/>
              </a:rPr>
              <a:t>）</a:t>
            </a:r>
            <a:endParaRPr lang="en-US" altLang="zh-CN" sz="2800" dirty="0">
              <a:solidFill>
                <a:srgbClr val="FF0000"/>
              </a:solidFill>
              <a:latin typeface="+mn-ea"/>
              <a:ea typeface="+mn-ea"/>
            </a:endParaRPr>
          </a:p>
          <a:p>
            <a:r>
              <a:rPr lang="en-US" altLang="zh-CN" sz="2800" dirty="0">
                <a:latin typeface="+mn-ea"/>
                <a:ea typeface="+mn-ea"/>
              </a:rPr>
              <a:t>Point A </a:t>
            </a:r>
            <a:r>
              <a:rPr lang="zh-CN" altLang="en-US" sz="2800" dirty="0">
                <a:latin typeface="+mn-ea"/>
                <a:ea typeface="+mn-ea"/>
              </a:rPr>
              <a:t>：</a:t>
            </a:r>
            <a:r>
              <a:rPr lang="en-US" altLang="zh-CN" sz="2800" dirty="0">
                <a:latin typeface="+mn-ea"/>
                <a:ea typeface="+mn-ea"/>
              </a:rPr>
              <a:t>Ax=</a:t>
            </a:r>
            <a:r>
              <a:rPr lang="en-US" altLang="zh-CN" sz="2800" dirty="0" err="1">
                <a:latin typeface="+mn-ea"/>
                <a:ea typeface="+mn-ea"/>
              </a:rPr>
              <a:t>Sx</a:t>
            </a:r>
            <a:r>
              <a:rPr lang="en-US" altLang="zh-CN" sz="2800" dirty="0">
                <a:latin typeface="+mn-ea"/>
                <a:ea typeface="+mn-ea"/>
              </a:rPr>
              <a:t> – </a:t>
            </a:r>
            <a:r>
              <a:rPr lang="en-US" altLang="zh-CN" sz="2800" dirty="0" err="1">
                <a:latin typeface="+mn-ea"/>
                <a:ea typeface="+mn-ea"/>
              </a:rPr>
              <a:t>δx</a:t>
            </a:r>
            <a:endParaRPr lang="en-US" altLang="zh-CN" sz="2800" dirty="0">
              <a:latin typeface="+mn-ea"/>
              <a:ea typeface="+mn-ea"/>
            </a:endParaRPr>
          </a:p>
          <a:p>
            <a:r>
              <a:rPr lang="en-US" altLang="zh-CN" sz="2800" dirty="0">
                <a:latin typeface="+mn-ea"/>
                <a:ea typeface="+mn-ea"/>
              </a:rPr>
              <a:t>                Ay=</a:t>
            </a:r>
            <a:r>
              <a:rPr lang="en-US" altLang="zh-CN" sz="2800" dirty="0" err="1">
                <a:latin typeface="+mn-ea"/>
                <a:ea typeface="+mn-ea"/>
              </a:rPr>
              <a:t>Sy</a:t>
            </a:r>
            <a:r>
              <a:rPr lang="en-US" altLang="zh-CN" sz="2800" dirty="0">
                <a:latin typeface="+mn-ea"/>
                <a:ea typeface="+mn-ea"/>
              </a:rPr>
              <a:t> + </a:t>
            </a:r>
            <a:r>
              <a:rPr lang="en-US" altLang="zh-CN" sz="2800" dirty="0" err="1">
                <a:latin typeface="+mn-ea"/>
                <a:ea typeface="+mn-ea"/>
              </a:rPr>
              <a:t>δy</a:t>
            </a:r>
            <a:r>
              <a:rPr lang="en-US" altLang="zh-CN" sz="2800" dirty="0">
                <a:latin typeface="+mn-ea"/>
                <a:ea typeface="+mn-ea"/>
              </a:rPr>
              <a:t>      </a:t>
            </a:r>
            <a:r>
              <a:rPr lang="zh-CN" altLang="en-US" sz="2800" dirty="0">
                <a:latin typeface="+mn-ea"/>
                <a:ea typeface="+mn-ea"/>
              </a:rPr>
              <a:t>（</a:t>
            </a:r>
            <a:r>
              <a:rPr lang="en-US" altLang="zh-CN" sz="2800" dirty="0">
                <a:latin typeface="+mn-ea"/>
                <a:ea typeface="+mn-ea"/>
              </a:rPr>
              <a:t>5</a:t>
            </a:r>
            <a:r>
              <a:rPr lang="zh-CN" altLang="en-US" sz="2800" dirty="0">
                <a:latin typeface="+mn-ea"/>
                <a:ea typeface="+mn-ea"/>
              </a:rPr>
              <a:t>）</a:t>
            </a:r>
            <a:endParaRPr lang="en-US" altLang="zh-CN" sz="2800" dirty="0">
              <a:latin typeface="+mn-ea"/>
              <a:ea typeface="+mn-ea"/>
            </a:endParaRPr>
          </a:p>
          <a:p>
            <a:r>
              <a:rPr lang="en-US" altLang="zh-CN" sz="2800" dirty="0">
                <a:latin typeface="+mn-ea"/>
                <a:ea typeface="+mn-ea"/>
              </a:rPr>
              <a:t>Point B </a:t>
            </a:r>
            <a:r>
              <a:rPr lang="zh-CN" altLang="en-US" sz="2800" dirty="0">
                <a:latin typeface="+mn-ea"/>
                <a:ea typeface="+mn-ea"/>
              </a:rPr>
              <a:t>：</a:t>
            </a:r>
            <a:r>
              <a:rPr lang="en-US" altLang="zh-CN" sz="2800" dirty="0" err="1">
                <a:latin typeface="+mn-ea"/>
                <a:ea typeface="+mn-ea"/>
              </a:rPr>
              <a:t>Bx</a:t>
            </a:r>
            <a:r>
              <a:rPr lang="en-US" altLang="zh-CN" sz="2800" dirty="0">
                <a:latin typeface="+mn-ea"/>
                <a:ea typeface="+mn-ea"/>
              </a:rPr>
              <a:t>=</a:t>
            </a:r>
            <a:r>
              <a:rPr lang="en-US" altLang="zh-CN" sz="2800" dirty="0" err="1">
                <a:latin typeface="+mn-ea"/>
                <a:ea typeface="+mn-ea"/>
              </a:rPr>
              <a:t>Sx</a:t>
            </a:r>
            <a:r>
              <a:rPr lang="en-US" altLang="zh-CN" sz="2800" dirty="0">
                <a:latin typeface="+mn-ea"/>
                <a:ea typeface="+mn-ea"/>
              </a:rPr>
              <a:t> </a:t>
            </a:r>
          </a:p>
          <a:p>
            <a:r>
              <a:rPr lang="en-US" altLang="zh-CN" sz="2800" dirty="0">
                <a:latin typeface="+mn-ea"/>
                <a:ea typeface="+mn-ea"/>
              </a:rPr>
              <a:t>                By=</a:t>
            </a:r>
            <a:r>
              <a:rPr lang="en-US" altLang="zh-CN" sz="2800" dirty="0" err="1">
                <a:latin typeface="+mn-ea"/>
                <a:ea typeface="+mn-ea"/>
              </a:rPr>
              <a:t>Sy</a:t>
            </a:r>
            <a:r>
              <a:rPr lang="en-US" altLang="zh-CN" sz="2800" dirty="0">
                <a:latin typeface="+mn-ea"/>
                <a:ea typeface="+mn-ea"/>
              </a:rPr>
              <a:t> + </a:t>
            </a:r>
            <a:r>
              <a:rPr lang="en-US" altLang="zh-CN" sz="2800" dirty="0" err="1">
                <a:latin typeface="+mn-ea"/>
                <a:ea typeface="+mn-ea"/>
              </a:rPr>
              <a:t>δy</a:t>
            </a:r>
            <a:r>
              <a:rPr lang="en-US" altLang="zh-CN" sz="2800" dirty="0">
                <a:latin typeface="+mn-ea"/>
                <a:ea typeface="+mn-ea"/>
              </a:rPr>
              <a:t>      </a:t>
            </a:r>
            <a:r>
              <a:rPr lang="zh-CN" altLang="en-US" sz="2800" dirty="0">
                <a:latin typeface="+mn-ea"/>
                <a:ea typeface="+mn-ea"/>
              </a:rPr>
              <a:t>（</a:t>
            </a:r>
            <a:r>
              <a:rPr lang="en-US" altLang="zh-CN" sz="2800" dirty="0">
                <a:latin typeface="+mn-ea"/>
                <a:ea typeface="+mn-ea"/>
              </a:rPr>
              <a:t>6</a:t>
            </a:r>
            <a:r>
              <a:rPr lang="zh-CN" altLang="en-US" sz="2800" dirty="0">
                <a:latin typeface="+mn-ea"/>
                <a:ea typeface="+mn-ea"/>
              </a:rPr>
              <a:t>）</a:t>
            </a:r>
            <a:endParaRPr lang="en-US" altLang="zh-CN" sz="2800" dirty="0">
              <a:latin typeface="+mn-ea"/>
              <a:ea typeface="+mn-ea"/>
            </a:endParaRPr>
          </a:p>
          <a:p>
            <a:r>
              <a:rPr lang="en-US" altLang="zh-CN" sz="2800" dirty="0">
                <a:latin typeface="+mn-ea"/>
                <a:ea typeface="+mn-ea"/>
              </a:rPr>
              <a:t>Point C </a:t>
            </a:r>
            <a:r>
              <a:rPr lang="zh-CN" altLang="en-US" sz="2800" dirty="0">
                <a:latin typeface="+mn-ea"/>
                <a:ea typeface="+mn-ea"/>
              </a:rPr>
              <a:t>：</a:t>
            </a:r>
            <a:r>
              <a:rPr lang="en-US" altLang="zh-CN" sz="2800" dirty="0" err="1">
                <a:latin typeface="+mn-ea"/>
                <a:ea typeface="+mn-ea"/>
              </a:rPr>
              <a:t>Cx</a:t>
            </a:r>
            <a:r>
              <a:rPr lang="en-US" altLang="zh-CN" sz="2800" dirty="0">
                <a:latin typeface="+mn-ea"/>
                <a:ea typeface="+mn-ea"/>
              </a:rPr>
              <a:t>=</a:t>
            </a:r>
            <a:r>
              <a:rPr lang="en-US" altLang="zh-CN" sz="2800" dirty="0" err="1">
                <a:latin typeface="+mn-ea"/>
                <a:ea typeface="+mn-ea"/>
              </a:rPr>
              <a:t>Sx</a:t>
            </a:r>
            <a:r>
              <a:rPr lang="en-US" altLang="zh-CN" sz="2800" dirty="0">
                <a:latin typeface="+mn-ea"/>
                <a:ea typeface="+mn-ea"/>
              </a:rPr>
              <a:t> + </a:t>
            </a:r>
            <a:r>
              <a:rPr lang="en-US" altLang="zh-CN" sz="2800" dirty="0" err="1">
                <a:latin typeface="+mn-ea"/>
                <a:ea typeface="+mn-ea"/>
              </a:rPr>
              <a:t>δx</a:t>
            </a:r>
            <a:endParaRPr lang="en-US" altLang="zh-CN" sz="2800" dirty="0">
              <a:latin typeface="+mn-ea"/>
              <a:ea typeface="+mn-ea"/>
            </a:endParaRPr>
          </a:p>
          <a:p>
            <a:r>
              <a:rPr lang="en-US" altLang="zh-CN" sz="2800" dirty="0">
                <a:latin typeface="+mn-ea"/>
                <a:ea typeface="+mn-ea"/>
              </a:rPr>
              <a:t>                Cy=</a:t>
            </a:r>
            <a:r>
              <a:rPr lang="en-US" altLang="zh-CN" sz="2800" dirty="0" err="1">
                <a:latin typeface="+mn-ea"/>
                <a:ea typeface="+mn-ea"/>
              </a:rPr>
              <a:t>Sy</a:t>
            </a:r>
            <a:r>
              <a:rPr lang="en-US" altLang="zh-CN" sz="2800" dirty="0">
                <a:latin typeface="+mn-ea"/>
                <a:ea typeface="+mn-ea"/>
              </a:rPr>
              <a:t> + </a:t>
            </a:r>
            <a:r>
              <a:rPr lang="en-US" altLang="zh-CN" sz="2800" dirty="0" err="1">
                <a:latin typeface="+mn-ea"/>
                <a:ea typeface="+mn-ea"/>
              </a:rPr>
              <a:t>δy</a:t>
            </a:r>
            <a:r>
              <a:rPr lang="en-US" altLang="zh-CN" sz="2800" dirty="0">
                <a:latin typeface="+mn-ea"/>
                <a:ea typeface="+mn-ea"/>
              </a:rPr>
              <a:t>      </a:t>
            </a:r>
            <a:r>
              <a:rPr lang="zh-CN" altLang="en-US" sz="2800" dirty="0">
                <a:latin typeface="+mn-ea"/>
                <a:ea typeface="+mn-ea"/>
              </a:rPr>
              <a:t>（</a:t>
            </a:r>
            <a:r>
              <a:rPr lang="en-US" altLang="zh-CN" sz="2800" dirty="0">
                <a:latin typeface="+mn-ea"/>
                <a:ea typeface="+mn-ea"/>
              </a:rPr>
              <a:t>7</a:t>
            </a:r>
            <a:r>
              <a:rPr lang="zh-CN" altLang="en-US" sz="2800" dirty="0">
                <a:latin typeface="+mn-ea"/>
                <a:ea typeface="+mn-ea"/>
              </a:rPr>
              <a:t>）</a:t>
            </a:r>
            <a:endParaRPr lang="en-US" altLang="zh-CN" sz="2800" dirty="0">
              <a:latin typeface="+mn-ea"/>
              <a:ea typeface="+mn-ea"/>
            </a:endParaRPr>
          </a:p>
          <a:p>
            <a:r>
              <a:rPr lang="en-US" altLang="zh-CN" sz="2800" dirty="0" err="1">
                <a:latin typeface="+mn-ea"/>
                <a:ea typeface="+mn-ea"/>
              </a:rPr>
              <a:t>AoV</a:t>
            </a:r>
            <a:r>
              <a:rPr lang="en-US" altLang="zh-CN" sz="2800" dirty="0">
                <a:latin typeface="+mn-ea"/>
                <a:ea typeface="+mn-ea"/>
              </a:rPr>
              <a:t> </a:t>
            </a:r>
            <a:r>
              <a:rPr lang="zh-CN" altLang="en-US" sz="2800" dirty="0">
                <a:latin typeface="+mn-ea"/>
                <a:ea typeface="+mn-ea"/>
              </a:rPr>
              <a:t> </a:t>
            </a:r>
            <a:r>
              <a:rPr lang="en-US" altLang="zh-CN" sz="2800" dirty="0">
                <a:latin typeface="+mn-ea"/>
                <a:ea typeface="+mn-ea"/>
              </a:rPr>
              <a:t>:  </a:t>
            </a:r>
            <a:r>
              <a:rPr lang="zh-CN" altLang="en-US" sz="2800" dirty="0">
                <a:latin typeface="+mn-ea"/>
                <a:ea typeface="+mn-ea"/>
              </a:rPr>
              <a:t>（</a:t>
            </a:r>
            <a:r>
              <a:rPr lang="en-US" altLang="zh-CN" sz="2800" dirty="0">
                <a:latin typeface="+mn-ea"/>
                <a:ea typeface="+mn-ea"/>
              </a:rPr>
              <a:t>α-β</a:t>
            </a:r>
            <a:r>
              <a:rPr lang="zh-CN" altLang="en-US" sz="2800" dirty="0">
                <a:latin typeface="+mn-ea"/>
                <a:ea typeface="+mn-ea"/>
              </a:rPr>
              <a:t>，</a:t>
            </a:r>
            <a:r>
              <a:rPr lang="en-US" altLang="zh-CN" sz="2800" dirty="0">
                <a:latin typeface="+mn-ea"/>
                <a:ea typeface="+mn-ea"/>
              </a:rPr>
              <a:t>α+β</a:t>
            </a:r>
            <a:r>
              <a:rPr lang="zh-CN" altLang="en-US" sz="2800" dirty="0">
                <a:latin typeface="+mn-ea"/>
                <a:ea typeface="+mn-ea"/>
              </a:rPr>
              <a:t>）      （</a:t>
            </a:r>
            <a:r>
              <a:rPr lang="en-US" altLang="zh-CN" sz="2800" dirty="0">
                <a:latin typeface="+mn-ea"/>
                <a:ea typeface="+mn-ea"/>
              </a:rPr>
              <a:t>8</a:t>
            </a:r>
            <a:r>
              <a:rPr lang="zh-CN" altLang="en-US" sz="2800" dirty="0">
                <a:latin typeface="+mn-ea"/>
                <a:ea typeface="+mn-ea"/>
              </a:rPr>
              <a:t>）</a:t>
            </a:r>
            <a:endParaRPr lang="en-US" altLang="zh-CN" sz="2800" dirty="0">
              <a:latin typeface="+mn-ea"/>
              <a:ea typeface="+mn-ea"/>
            </a:endParaRPr>
          </a:p>
          <a:p>
            <a:endParaRPr lang="zh-CN" altLang="en-US" sz="3200" dirty="0"/>
          </a:p>
        </p:txBody>
      </p:sp>
      <p:sp>
        <p:nvSpPr>
          <p:cNvPr id="3" name="文本占位符 2"/>
          <p:cNvSpPr>
            <a:spLocks noGrp="1"/>
          </p:cNvSpPr>
          <p:nvPr>
            <p:ph type="body" sz="quarter" idx="15"/>
          </p:nvPr>
        </p:nvSpPr>
        <p:spPr>
          <a:xfrm>
            <a:off x="695402" y="80994"/>
            <a:ext cx="7928834" cy="584775"/>
          </a:xfrm>
        </p:spPr>
        <p:txBody>
          <a:bodyPr/>
          <a:lstStyle/>
          <a:p>
            <a:r>
              <a:rPr lang="zh-CN" altLang="en-US" dirty="0"/>
              <a:t>定向传感器节点参数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391" y="1332330"/>
            <a:ext cx="5823690" cy="4447368"/>
          </a:xfrm>
          <a:prstGeom prst="rect">
            <a:avLst/>
          </a:prstGeom>
        </p:spPr>
      </p:pic>
    </p:spTree>
    <p:extLst>
      <p:ext uri="{BB962C8B-B14F-4D97-AF65-F5344CB8AC3E}">
        <p14:creationId xmlns:p14="http://schemas.microsoft.com/office/powerpoint/2010/main" val="13671702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4594540" y="682202"/>
            <a:ext cx="6453645" cy="261610"/>
          </a:xfrm>
        </p:spPr>
        <p:txBody>
          <a:bodyPr/>
          <a:lstStyle/>
          <a:p>
            <a:endParaRPr lang="zh-CN" altLang="en-US" dirty="0"/>
          </a:p>
        </p:txBody>
      </p:sp>
      <p:sp>
        <p:nvSpPr>
          <p:cNvPr id="3" name="文本占位符 2"/>
          <p:cNvSpPr>
            <a:spLocks noGrp="1"/>
          </p:cNvSpPr>
          <p:nvPr>
            <p:ph type="body" sz="quarter" idx="15"/>
          </p:nvPr>
        </p:nvSpPr>
        <p:spPr/>
        <p:txBody>
          <a:bodyPr/>
          <a:lstStyle/>
          <a:p>
            <a:r>
              <a:rPr lang="zh-CN" altLang="en-US" dirty="0"/>
              <a:t>本文中的符号及其含义</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020" y="1037611"/>
            <a:ext cx="8195093" cy="5126850"/>
          </a:xfrm>
          <a:prstGeom prst="rect">
            <a:avLst/>
          </a:prstGeom>
        </p:spPr>
      </p:pic>
    </p:spTree>
    <p:extLst>
      <p:ext uri="{BB962C8B-B14F-4D97-AF65-F5344CB8AC3E}">
        <p14:creationId xmlns:p14="http://schemas.microsoft.com/office/powerpoint/2010/main" val="35871941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endParaRPr lang="zh-CN" altLang="en-US"/>
          </a:p>
        </p:txBody>
      </p:sp>
      <p:sp>
        <p:nvSpPr>
          <p:cNvPr id="3" name="文本占位符 2"/>
          <p:cNvSpPr>
            <a:spLocks noGrp="1"/>
          </p:cNvSpPr>
          <p:nvPr>
            <p:ph type="body" sz="quarter" idx="15"/>
          </p:nvPr>
        </p:nvSpPr>
        <p:spPr/>
        <p:txBody>
          <a:bodyPr/>
          <a:lstStyle/>
          <a:p>
            <a:r>
              <a:rPr lang="zh-CN" altLang="en-US" dirty="0"/>
              <a:t>传感器节点部署策略</a:t>
            </a:r>
          </a:p>
        </p:txBody>
      </p:sp>
      <p:sp>
        <p:nvSpPr>
          <p:cNvPr id="4" name="弧形 3"/>
          <p:cNvSpPr/>
          <p:nvPr/>
        </p:nvSpPr>
        <p:spPr>
          <a:xfrm>
            <a:off x="4357463" y="1660724"/>
            <a:ext cx="3312368" cy="3312368"/>
          </a:xfrm>
          <a:prstGeom prst="arc">
            <a:avLst>
              <a:gd name="adj1" fmla="val 10802728"/>
              <a:gd name="adj2" fmla="val 16203320"/>
            </a:avLst>
          </a:prstGeom>
          <a:noFill/>
          <a:ln w="57150" cap="rnd">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kern="0">
              <a:solidFill>
                <a:srgbClr val="BF3420"/>
              </a:solidFill>
            </a:endParaRPr>
          </a:p>
        </p:txBody>
      </p:sp>
      <p:cxnSp>
        <p:nvCxnSpPr>
          <p:cNvPr id="5" name="直接连接符 4"/>
          <p:cNvCxnSpPr/>
          <p:nvPr/>
        </p:nvCxnSpPr>
        <p:spPr>
          <a:xfrm>
            <a:off x="5341747" y="3001600"/>
            <a:ext cx="134414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341747" y="3625669"/>
            <a:ext cx="134414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04181" y="2662177"/>
            <a:ext cx="3105509" cy="1309461"/>
          </a:xfrm>
          <a:prstGeom prst="rect">
            <a:avLst/>
          </a:prstGeom>
          <a:noFill/>
        </p:spPr>
        <p:txBody>
          <a:bodyPr wrap="square" rtlCol="0">
            <a:spAutoFit/>
          </a:bodyPr>
          <a:lstStyle/>
          <a:p>
            <a:pPr algn="ctr" defTabSz="1219170">
              <a:lnSpc>
                <a:spcPct val="130000"/>
              </a:lnSpc>
              <a:spcBef>
                <a:spcPts val="800"/>
              </a:spcBef>
            </a:pPr>
            <a:r>
              <a:rPr lang="zh-CN" altLang="en-US" sz="3200" kern="0" dirty="0">
                <a:solidFill>
                  <a:schemeClr val="tx1">
                    <a:lumMod val="50000"/>
                    <a:lumOff val="50000"/>
                  </a:schemeClr>
                </a:solidFill>
              </a:rPr>
              <a:t>确定性有序节   点部署</a:t>
            </a:r>
          </a:p>
        </p:txBody>
      </p:sp>
      <p:grpSp>
        <p:nvGrpSpPr>
          <p:cNvPr id="9" name="组合 8"/>
          <p:cNvGrpSpPr/>
          <p:nvPr/>
        </p:nvGrpSpPr>
        <p:grpSpPr>
          <a:xfrm>
            <a:off x="1285296" y="1967161"/>
            <a:ext cx="3840427" cy="2692947"/>
            <a:chOff x="1079612" y="1507889"/>
            <a:chExt cx="2880320" cy="2019710"/>
          </a:xfrm>
        </p:grpSpPr>
        <p:grpSp>
          <p:nvGrpSpPr>
            <p:cNvPr id="10" name="组合 9"/>
            <p:cNvGrpSpPr/>
            <p:nvPr/>
          </p:nvGrpSpPr>
          <p:grpSpPr>
            <a:xfrm>
              <a:off x="1079612" y="1507889"/>
              <a:ext cx="2880320" cy="775829"/>
              <a:chOff x="755576" y="1779662"/>
              <a:chExt cx="2880320" cy="360040"/>
            </a:xfrm>
          </p:grpSpPr>
          <p:cxnSp>
            <p:nvCxnSpPr>
              <p:cNvPr id="14" name="直接连接符 13"/>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V="1">
              <a:off x="1079612" y="2751770"/>
              <a:ext cx="2880320" cy="775829"/>
              <a:chOff x="755576" y="1779662"/>
              <a:chExt cx="2880320" cy="360040"/>
            </a:xfrm>
          </p:grpSpPr>
          <p:cxnSp>
            <p:nvCxnSpPr>
              <p:cNvPr id="12" name="直接连接符 11"/>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flipH="1">
            <a:off x="6853915" y="1967161"/>
            <a:ext cx="3840427" cy="2692947"/>
            <a:chOff x="1079612" y="1507889"/>
            <a:chExt cx="2880320" cy="2019710"/>
          </a:xfrm>
        </p:grpSpPr>
        <p:grpSp>
          <p:nvGrpSpPr>
            <p:cNvPr id="19" name="组合 18"/>
            <p:cNvGrpSpPr/>
            <p:nvPr/>
          </p:nvGrpSpPr>
          <p:grpSpPr>
            <a:xfrm>
              <a:off x="1079612" y="1507889"/>
              <a:ext cx="2880320" cy="775829"/>
              <a:chOff x="755576" y="1779662"/>
              <a:chExt cx="2880320" cy="360040"/>
            </a:xfrm>
          </p:grpSpPr>
          <p:cxnSp>
            <p:nvCxnSpPr>
              <p:cNvPr id="23" name="直接连接符 22"/>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flipV="1">
              <a:off x="1079612" y="2751770"/>
              <a:ext cx="2880320" cy="775829"/>
              <a:chOff x="755576" y="1779662"/>
              <a:chExt cx="2880320" cy="360040"/>
            </a:xfrm>
          </p:grpSpPr>
          <p:cxnSp>
            <p:nvCxnSpPr>
              <p:cNvPr id="21" name="直接连接符 20"/>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 name="TextBox 25"/>
          <p:cNvSpPr txBox="1"/>
          <p:nvPr/>
        </p:nvSpPr>
        <p:spPr>
          <a:xfrm>
            <a:off x="8126897" y="2938540"/>
            <a:ext cx="2776891" cy="732508"/>
          </a:xfrm>
          <a:prstGeom prst="rect">
            <a:avLst/>
          </a:prstGeom>
          <a:noFill/>
        </p:spPr>
        <p:txBody>
          <a:bodyPr wrap="square" rtlCol="0">
            <a:spAutoFit/>
          </a:bodyPr>
          <a:lstStyle/>
          <a:p>
            <a:pPr defTabSz="1219170">
              <a:lnSpc>
                <a:spcPct val="130000"/>
              </a:lnSpc>
              <a:spcBef>
                <a:spcPts val="800"/>
              </a:spcBef>
            </a:pPr>
            <a:r>
              <a:rPr lang="zh-CN" altLang="en-US" sz="3200" kern="0" dirty="0">
                <a:solidFill>
                  <a:schemeClr val="tx1">
                    <a:lumMod val="50000"/>
                    <a:lumOff val="50000"/>
                  </a:schemeClr>
                </a:solidFill>
              </a:rPr>
              <a:t>随机节点部署</a:t>
            </a:r>
          </a:p>
        </p:txBody>
      </p:sp>
      <p:sp>
        <p:nvSpPr>
          <p:cNvPr id="29" name="矩形 28"/>
          <p:cNvSpPr/>
          <p:nvPr/>
        </p:nvSpPr>
        <p:spPr>
          <a:xfrm>
            <a:off x="5100578" y="3012407"/>
            <a:ext cx="1826142" cy="584775"/>
          </a:xfrm>
          <a:prstGeom prst="rect">
            <a:avLst/>
          </a:prstGeom>
        </p:spPr>
        <p:txBody>
          <a:bodyPr wrap="none">
            <a:spAutoFit/>
          </a:bodyPr>
          <a:lstStyle/>
          <a:p>
            <a:pPr algn="ctr" defTabSz="1219170"/>
            <a:r>
              <a:rPr lang="zh-CN" altLang="en-US" sz="3200" kern="0" dirty="0">
                <a:solidFill>
                  <a:schemeClr val="accent3"/>
                </a:solidFill>
              </a:rPr>
              <a:t>策略对比</a:t>
            </a:r>
          </a:p>
        </p:txBody>
      </p:sp>
      <p:sp>
        <p:nvSpPr>
          <p:cNvPr id="30" name="弧形 29"/>
          <p:cNvSpPr/>
          <p:nvPr/>
        </p:nvSpPr>
        <p:spPr>
          <a:xfrm rot="16200000">
            <a:off x="4357463" y="1660725"/>
            <a:ext cx="3312368" cy="3312368"/>
          </a:xfrm>
          <a:prstGeom prst="arc">
            <a:avLst>
              <a:gd name="adj1" fmla="val 10802728"/>
              <a:gd name="adj2" fmla="val 16203320"/>
            </a:avLst>
          </a:prstGeom>
          <a:noFill/>
          <a:ln w="57150" cap="rnd">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kern="0">
              <a:solidFill>
                <a:srgbClr val="BF3420"/>
              </a:solidFill>
            </a:endParaRPr>
          </a:p>
        </p:txBody>
      </p:sp>
      <p:sp>
        <p:nvSpPr>
          <p:cNvPr id="31" name="弧形 30"/>
          <p:cNvSpPr/>
          <p:nvPr/>
        </p:nvSpPr>
        <p:spPr>
          <a:xfrm rot="10800000">
            <a:off x="4357464" y="1660724"/>
            <a:ext cx="3312368" cy="3312368"/>
          </a:xfrm>
          <a:prstGeom prst="arc">
            <a:avLst>
              <a:gd name="adj1" fmla="val 10802728"/>
              <a:gd name="adj2" fmla="val 16203320"/>
            </a:avLst>
          </a:prstGeom>
          <a:noFill/>
          <a:ln w="57150" cap="rnd">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kern="0">
              <a:solidFill>
                <a:srgbClr val="BF3420"/>
              </a:solidFill>
            </a:endParaRPr>
          </a:p>
        </p:txBody>
      </p:sp>
      <p:sp>
        <p:nvSpPr>
          <p:cNvPr id="32" name="弧形 31"/>
          <p:cNvSpPr/>
          <p:nvPr/>
        </p:nvSpPr>
        <p:spPr>
          <a:xfrm rot="5400000">
            <a:off x="4357463" y="1660724"/>
            <a:ext cx="3312368" cy="3312368"/>
          </a:xfrm>
          <a:prstGeom prst="arc">
            <a:avLst>
              <a:gd name="adj1" fmla="val 10802728"/>
              <a:gd name="adj2" fmla="val 16203320"/>
            </a:avLst>
          </a:prstGeom>
          <a:noFill/>
          <a:ln w="57150" cap="rnd">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kern="0">
              <a:solidFill>
                <a:srgbClr val="BF3420"/>
              </a:solidFill>
            </a:endParaRPr>
          </a:p>
        </p:txBody>
      </p:sp>
    </p:spTree>
    <p:extLst>
      <p:ext uri="{BB962C8B-B14F-4D97-AF65-F5344CB8AC3E}">
        <p14:creationId xmlns:p14="http://schemas.microsoft.com/office/powerpoint/2010/main" val="403365838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367597" y="1293962"/>
            <a:ext cx="6453645" cy="4659737"/>
          </a:xfrm>
        </p:spPr>
        <p:txBody>
          <a:bodyPr/>
          <a:lstStyle/>
          <a:p>
            <a:r>
              <a:rPr lang="zh-CN" altLang="en-US" sz="2800" dirty="0"/>
              <a:t>方向已知</a:t>
            </a:r>
            <a:endParaRPr lang="en-US" altLang="zh-CN" sz="2800" dirty="0"/>
          </a:p>
          <a:p>
            <a:r>
              <a:rPr lang="zh-CN" altLang="en-US" sz="2800" dirty="0"/>
              <a:t>距离相同</a:t>
            </a:r>
            <a:endParaRPr lang="en-US" altLang="zh-CN" sz="2800" dirty="0"/>
          </a:p>
          <a:p>
            <a:r>
              <a:rPr lang="zh-CN" altLang="en-US" sz="2800" dirty="0"/>
              <a:t>用二维网格表示传感器区域</a:t>
            </a:r>
            <a:endParaRPr lang="en-US" altLang="zh-CN" sz="2800" dirty="0"/>
          </a:p>
          <a:p>
            <a:r>
              <a:rPr lang="en-US" altLang="zh-CN" sz="2800" dirty="0"/>
              <a:t>       </a:t>
            </a:r>
            <a:r>
              <a:rPr lang="zh-CN" altLang="en-US" sz="2400" dirty="0"/>
              <a:t>调整网格    </a:t>
            </a:r>
            <a:r>
              <a:rPr lang="en-US" altLang="zh-CN" sz="2400" dirty="0"/>
              <a:t>-&gt;   </a:t>
            </a:r>
            <a:r>
              <a:rPr lang="zh-CN" altLang="en-US" sz="2400" dirty="0"/>
              <a:t>产生更多的覆盖集</a:t>
            </a:r>
            <a:endParaRPr lang="en-US" altLang="zh-CN" sz="2400" dirty="0"/>
          </a:p>
          <a:p>
            <a:r>
              <a:rPr lang="en-US" altLang="zh-CN" sz="2400" dirty="0"/>
              <a:t>       -&gt;</a:t>
            </a:r>
            <a:r>
              <a:rPr lang="zh-CN" altLang="en-US" sz="2400" dirty="0"/>
              <a:t>网络寿命最大化</a:t>
            </a:r>
            <a:endParaRPr lang="en-US" altLang="zh-CN" sz="2400" dirty="0"/>
          </a:p>
          <a:p>
            <a:r>
              <a:rPr lang="zh-CN" altLang="en-US" sz="2800" dirty="0"/>
              <a:t>不足：</a:t>
            </a:r>
            <a:endParaRPr lang="en-US" altLang="zh-CN" sz="2800" dirty="0"/>
          </a:p>
          <a:p>
            <a:r>
              <a:rPr lang="zh-CN" altLang="en-US" sz="2800" dirty="0"/>
              <a:t>       </a:t>
            </a:r>
            <a:r>
              <a:rPr lang="zh-CN" altLang="en-US" sz="2400" dirty="0"/>
              <a:t>成本，耐久性，应用程序的严格要求</a:t>
            </a:r>
            <a:endParaRPr lang="en-US" altLang="zh-CN" sz="2400" dirty="0"/>
          </a:p>
          <a:p>
            <a:r>
              <a:rPr lang="en-US" altLang="zh-CN" sz="2400" dirty="0"/>
              <a:t>        </a:t>
            </a:r>
            <a:r>
              <a:rPr lang="zh-CN" altLang="en-US" sz="2400" dirty="0"/>
              <a:t>部署耗时长</a:t>
            </a:r>
            <a:endParaRPr lang="en-US" altLang="zh-CN" sz="2400" dirty="0"/>
          </a:p>
          <a:p>
            <a:endParaRPr lang="zh-CN" altLang="en-US" sz="2800" dirty="0"/>
          </a:p>
        </p:txBody>
      </p:sp>
      <p:sp>
        <p:nvSpPr>
          <p:cNvPr id="3" name="文本占位符 2"/>
          <p:cNvSpPr>
            <a:spLocks noGrp="1"/>
          </p:cNvSpPr>
          <p:nvPr>
            <p:ph type="body" sz="quarter" idx="15"/>
          </p:nvPr>
        </p:nvSpPr>
        <p:spPr/>
        <p:txBody>
          <a:bodyPr/>
          <a:lstStyle/>
          <a:p>
            <a:r>
              <a:rPr lang="zh-CN" altLang="en-US" dirty="0"/>
              <a:t>确定性有序节点部署</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9046" y="1471611"/>
            <a:ext cx="4267200" cy="3914775"/>
          </a:xfrm>
          <a:prstGeom prst="rect">
            <a:avLst/>
          </a:prstGeom>
        </p:spPr>
      </p:pic>
    </p:spTree>
    <p:extLst>
      <p:ext uri="{BB962C8B-B14F-4D97-AF65-F5344CB8AC3E}">
        <p14:creationId xmlns:p14="http://schemas.microsoft.com/office/powerpoint/2010/main" val="11087814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1207699" y="2254032"/>
            <a:ext cx="4226943" cy="3108543"/>
          </a:xfrm>
        </p:spPr>
        <p:txBody>
          <a:bodyPr/>
          <a:lstStyle/>
          <a:p>
            <a:r>
              <a:rPr lang="zh-CN" altLang="en-US" sz="2800" dirty="0"/>
              <a:t>随机分布</a:t>
            </a:r>
            <a:endParaRPr lang="en-US" altLang="zh-CN" sz="2800" dirty="0"/>
          </a:p>
          <a:p>
            <a:r>
              <a:rPr lang="zh-CN" altLang="en-US" sz="2800" dirty="0"/>
              <a:t>密集</a:t>
            </a:r>
            <a:endParaRPr lang="en-US" altLang="zh-CN" sz="2800" dirty="0"/>
          </a:p>
          <a:p>
            <a:r>
              <a:rPr lang="zh-CN" altLang="en-US" sz="2800" dirty="0"/>
              <a:t>汇聚节点  </a:t>
            </a:r>
            <a:r>
              <a:rPr lang="en-US" altLang="zh-CN" sz="2800" dirty="0"/>
              <a:t>-&gt;  </a:t>
            </a:r>
            <a:r>
              <a:rPr lang="zh-CN" altLang="en-US" sz="2800" dirty="0"/>
              <a:t>方向及位置</a:t>
            </a:r>
            <a:endParaRPr lang="en-US" altLang="zh-CN" sz="2800" dirty="0"/>
          </a:p>
          <a:p>
            <a:r>
              <a:rPr lang="zh-CN" altLang="en-US" sz="2800" dirty="0"/>
              <a:t>部署省时</a:t>
            </a:r>
            <a:endParaRPr lang="en-US" altLang="zh-CN" sz="2800" dirty="0"/>
          </a:p>
          <a:p>
            <a:endParaRPr lang="en-US" altLang="zh-CN" sz="2800" dirty="0"/>
          </a:p>
          <a:p>
            <a:endParaRPr lang="en-US" altLang="zh-CN" sz="2800" dirty="0"/>
          </a:p>
        </p:txBody>
      </p:sp>
      <p:sp>
        <p:nvSpPr>
          <p:cNvPr id="3" name="文本占位符 2"/>
          <p:cNvSpPr>
            <a:spLocks noGrp="1"/>
          </p:cNvSpPr>
          <p:nvPr>
            <p:ph type="body" sz="quarter" idx="15"/>
          </p:nvPr>
        </p:nvSpPr>
        <p:spPr/>
        <p:txBody>
          <a:bodyPr/>
          <a:lstStyle/>
          <a:p>
            <a:r>
              <a:rPr lang="zh-CN" altLang="en-US" dirty="0"/>
              <a:t>随机节点部署</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642" y="1495425"/>
            <a:ext cx="4886325" cy="3867150"/>
          </a:xfrm>
          <a:prstGeom prst="rect">
            <a:avLst/>
          </a:prstGeom>
        </p:spPr>
      </p:pic>
    </p:spTree>
    <p:extLst>
      <p:ext uri="{BB962C8B-B14F-4D97-AF65-F5344CB8AC3E}">
        <p14:creationId xmlns:p14="http://schemas.microsoft.com/office/powerpoint/2010/main" val="41018177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Content</a:t>
            </a:r>
            <a:endParaRPr lang="zh-CN" altLang="en-US" dirty="0"/>
          </a:p>
        </p:txBody>
      </p:sp>
      <p:sp>
        <p:nvSpPr>
          <p:cNvPr id="4" name="文本占位符 3"/>
          <p:cNvSpPr>
            <a:spLocks noGrp="1"/>
          </p:cNvSpPr>
          <p:nvPr>
            <p:ph type="body" sz="quarter" idx="13"/>
          </p:nvPr>
        </p:nvSpPr>
        <p:spPr/>
        <p:txBody>
          <a:bodyPr/>
          <a:lstStyle/>
          <a:p>
            <a:r>
              <a:rPr lang="zh-CN" altLang="en-US" dirty="0"/>
              <a:t>相关工作</a:t>
            </a:r>
            <a:r>
              <a:rPr lang="en-US" altLang="zh-CN" dirty="0"/>
              <a:t>-------------------</a:t>
            </a:r>
            <a:r>
              <a:rPr lang="zh-CN" altLang="en-US" dirty="0"/>
              <a:t>孙剑</a:t>
            </a:r>
          </a:p>
        </p:txBody>
      </p:sp>
      <p:sp>
        <p:nvSpPr>
          <p:cNvPr id="5" name="文本占位符 4"/>
          <p:cNvSpPr>
            <a:spLocks noGrp="1"/>
          </p:cNvSpPr>
          <p:nvPr>
            <p:ph type="body" sz="quarter" idx="14"/>
          </p:nvPr>
        </p:nvSpPr>
        <p:spPr/>
        <p:txBody>
          <a:bodyPr/>
          <a:lstStyle/>
          <a:p>
            <a:r>
              <a:rPr lang="en-US" altLang="zh-CN" dirty="0"/>
              <a:t>1</a:t>
            </a:r>
            <a:endParaRPr lang="zh-CN" altLang="en-US" dirty="0"/>
          </a:p>
        </p:txBody>
      </p:sp>
      <p:sp>
        <p:nvSpPr>
          <p:cNvPr id="6" name="文本占位符 5"/>
          <p:cNvSpPr>
            <a:spLocks noGrp="1"/>
          </p:cNvSpPr>
          <p:nvPr>
            <p:ph type="body" sz="quarter" idx="15"/>
          </p:nvPr>
        </p:nvSpPr>
        <p:spPr>
          <a:xfrm>
            <a:off x="1628247" y="2029254"/>
            <a:ext cx="3649431" cy="707886"/>
          </a:xfrm>
        </p:spPr>
        <p:txBody>
          <a:bodyPr/>
          <a:lstStyle/>
          <a:p>
            <a:r>
              <a:rPr lang="zh-CN" altLang="en-US" dirty="0"/>
              <a:t>模型介绍</a:t>
            </a:r>
            <a:r>
              <a:rPr lang="en-US" altLang="zh-CN" dirty="0"/>
              <a:t>-------------------</a:t>
            </a:r>
            <a:r>
              <a:rPr lang="zh-CN" altLang="en-US" dirty="0"/>
              <a:t>张雄波</a:t>
            </a:r>
          </a:p>
        </p:txBody>
      </p:sp>
      <p:sp>
        <p:nvSpPr>
          <p:cNvPr id="7" name="文本占位符 6"/>
          <p:cNvSpPr>
            <a:spLocks noGrp="1"/>
          </p:cNvSpPr>
          <p:nvPr>
            <p:ph type="body" sz="quarter" idx="16"/>
          </p:nvPr>
        </p:nvSpPr>
        <p:spPr/>
        <p:txBody>
          <a:bodyPr/>
          <a:lstStyle/>
          <a:p>
            <a:r>
              <a:rPr lang="en-US" altLang="zh-CN" dirty="0"/>
              <a:t>2</a:t>
            </a:r>
            <a:endParaRPr lang="zh-CN" altLang="en-US" dirty="0"/>
          </a:p>
        </p:txBody>
      </p:sp>
      <p:sp>
        <p:nvSpPr>
          <p:cNvPr id="8" name="文本占位符 7"/>
          <p:cNvSpPr>
            <a:spLocks noGrp="1"/>
          </p:cNvSpPr>
          <p:nvPr>
            <p:ph type="body" sz="quarter" idx="17"/>
          </p:nvPr>
        </p:nvSpPr>
        <p:spPr>
          <a:xfrm>
            <a:off x="1628247" y="3228945"/>
            <a:ext cx="3738883" cy="400110"/>
          </a:xfrm>
        </p:spPr>
        <p:txBody>
          <a:bodyPr/>
          <a:lstStyle/>
          <a:p>
            <a:r>
              <a:rPr lang="zh-CN" altLang="en-US"/>
              <a:t>算法分析</a:t>
            </a:r>
            <a:r>
              <a:rPr lang="en-US" altLang="zh-CN"/>
              <a:t>-------------------</a:t>
            </a:r>
            <a:r>
              <a:rPr lang="zh-CN" altLang="en-US" dirty="0"/>
              <a:t>沈雷钊</a:t>
            </a:r>
          </a:p>
        </p:txBody>
      </p:sp>
      <p:sp>
        <p:nvSpPr>
          <p:cNvPr id="9" name="文本占位符 8"/>
          <p:cNvSpPr>
            <a:spLocks noGrp="1"/>
          </p:cNvSpPr>
          <p:nvPr>
            <p:ph type="body" sz="quarter" idx="18"/>
          </p:nvPr>
        </p:nvSpPr>
        <p:spPr/>
        <p:txBody>
          <a:bodyPr/>
          <a:lstStyle/>
          <a:p>
            <a:r>
              <a:rPr lang="en-US" altLang="zh-CN" dirty="0"/>
              <a:t>3</a:t>
            </a:r>
            <a:endParaRPr lang="zh-CN" altLang="en-US" dirty="0"/>
          </a:p>
        </p:txBody>
      </p:sp>
      <p:sp>
        <p:nvSpPr>
          <p:cNvPr id="10" name="文本占位符 9"/>
          <p:cNvSpPr>
            <a:spLocks noGrp="1"/>
          </p:cNvSpPr>
          <p:nvPr>
            <p:ph type="body" sz="quarter" idx="19"/>
          </p:nvPr>
        </p:nvSpPr>
        <p:spPr>
          <a:xfrm>
            <a:off x="1628247" y="4431482"/>
            <a:ext cx="4027118" cy="707886"/>
          </a:xfrm>
        </p:spPr>
        <p:txBody>
          <a:bodyPr/>
          <a:lstStyle/>
          <a:p>
            <a:r>
              <a:rPr lang="zh-CN" altLang="en-US" dirty="0"/>
              <a:t>对比算法</a:t>
            </a:r>
            <a:r>
              <a:rPr lang="en-US" altLang="zh-CN" dirty="0"/>
              <a:t>-------------------</a:t>
            </a:r>
            <a:r>
              <a:rPr lang="zh-CN" altLang="en-US" dirty="0"/>
              <a:t>沈正圆</a:t>
            </a:r>
          </a:p>
        </p:txBody>
      </p:sp>
      <p:sp>
        <p:nvSpPr>
          <p:cNvPr id="16" name="文本占位符 15"/>
          <p:cNvSpPr>
            <a:spLocks noGrp="1"/>
          </p:cNvSpPr>
          <p:nvPr>
            <p:ph type="body" sz="quarter" idx="20"/>
          </p:nvPr>
        </p:nvSpPr>
        <p:spPr/>
        <p:txBody>
          <a:bodyPr/>
          <a:lstStyle/>
          <a:p>
            <a:r>
              <a:rPr lang="en-US" altLang="zh-CN" dirty="0"/>
              <a:t>4</a:t>
            </a:r>
            <a:endParaRPr lang="zh-CN" altLang="en-US" dirty="0"/>
          </a:p>
        </p:txBody>
      </p:sp>
      <p:sp>
        <p:nvSpPr>
          <p:cNvPr id="2" name="文本占位符 1">
            <a:extLst>
              <a:ext uri="{FF2B5EF4-FFF2-40B4-BE49-F238E27FC236}">
                <a16:creationId xmlns:a16="http://schemas.microsoft.com/office/drawing/2014/main" id="{E3D38F09-1332-4A3E-A451-765D667A27E6}"/>
              </a:ext>
            </a:extLst>
          </p:cNvPr>
          <p:cNvSpPr>
            <a:spLocks noGrp="1"/>
          </p:cNvSpPr>
          <p:nvPr>
            <p:ph type="body" sz="quarter" idx="21"/>
          </p:nvPr>
        </p:nvSpPr>
        <p:spPr>
          <a:xfrm>
            <a:off x="1628247" y="5716352"/>
            <a:ext cx="3367087" cy="400110"/>
          </a:xfrm>
        </p:spPr>
        <p:txBody>
          <a:bodyPr/>
          <a:lstStyle/>
          <a:p>
            <a:r>
              <a:rPr lang="zh-CN" altLang="en-US" dirty="0"/>
              <a:t>性能分析</a:t>
            </a:r>
            <a:r>
              <a:rPr lang="en-US" altLang="zh-CN" dirty="0"/>
              <a:t>+</a:t>
            </a:r>
            <a:r>
              <a:rPr lang="zh-CN" altLang="en-US" dirty="0"/>
              <a:t>总结</a:t>
            </a:r>
            <a:r>
              <a:rPr lang="en-US" altLang="zh-CN" dirty="0"/>
              <a:t>-----------</a:t>
            </a:r>
            <a:r>
              <a:rPr lang="zh-CN" altLang="en-US" dirty="0"/>
              <a:t>支琛</a:t>
            </a:r>
          </a:p>
        </p:txBody>
      </p:sp>
      <p:sp>
        <p:nvSpPr>
          <p:cNvPr id="11" name="文本占位符 10">
            <a:extLst>
              <a:ext uri="{FF2B5EF4-FFF2-40B4-BE49-F238E27FC236}">
                <a16:creationId xmlns:a16="http://schemas.microsoft.com/office/drawing/2014/main" id="{88E37528-DAA0-4F78-A982-0E976CEF50D3}"/>
              </a:ext>
            </a:extLst>
          </p:cNvPr>
          <p:cNvSpPr>
            <a:spLocks noGrp="1"/>
          </p:cNvSpPr>
          <p:nvPr>
            <p:ph type="body" sz="quarter" idx="22"/>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49476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9"/>
          <p:cNvSpPr>
            <a:spLocks noGrp="1"/>
          </p:cNvSpPr>
          <p:nvPr>
            <p:ph type="body" sz="quarter" idx="11"/>
          </p:nvPr>
        </p:nvSpPr>
        <p:spPr/>
        <p:txBody>
          <a:bodyPr/>
          <a:lstStyle/>
          <a:p>
            <a:r>
              <a:rPr lang="en-US" altLang="zh-CN" kern="0" dirty="0"/>
              <a:t>PART THREE</a:t>
            </a:r>
            <a:endParaRPr lang="zh-CN" altLang="en-US" kern="0" dirty="0"/>
          </a:p>
        </p:txBody>
      </p:sp>
      <p:sp>
        <p:nvSpPr>
          <p:cNvPr id="19" name="文本占位符 18"/>
          <p:cNvSpPr>
            <a:spLocks noGrp="1"/>
          </p:cNvSpPr>
          <p:nvPr>
            <p:ph type="body" sz="quarter" idx="12"/>
          </p:nvPr>
        </p:nvSpPr>
        <p:spPr/>
        <p:txBody>
          <a:bodyPr/>
          <a:lstStyle/>
          <a:p>
            <a:r>
              <a:rPr lang="en-US" altLang="zh-CN" dirty="0"/>
              <a:t>3</a:t>
            </a:r>
            <a:endParaRPr lang="zh-CN" altLang="en-US" dirty="0"/>
          </a:p>
        </p:txBody>
      </p:sp>
      <p:sp>
        <p:nvSpPr>
          <p:cNvPr id="24" name="文本占位符 11"/>
          <p:cNvSpPr>
            <a:spLocks noGrp="1"/>
          </p:cNvSpPr>
          <p:nvPr>
            <p:ph type="body" sz="quarter" idx="13"/>
          </p:nvPr>
        </p:nvSpPr>
        <p:spPr/>
        <p:txBody>
          <a:bodyPr/>
          <a:lstStyle/>
          <a:p>
            <a:r>
              <a:rPr lang="zh-CN" altLang="en-US" dirty="0"/>
              <a:t>算法分析</a:t>
            </a:r>
          </a:p>
        </p:txBody>
      </p:sp>
    </p:spTree>
    <p:extLst>
      <p:ext uri="{BB962C8B-B14F-4D97-AF65-F5344CB8AC3E}">
        <p14:creationId xmlns:p14="http://schemas.microsoft.com/office/powerpoint/2010/main" val="9910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7382" y="1364771"/>
            <a:ext cx="2159456" cy="4368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2" name="直角三角形 21"/>
          <p:cNvSpPr/>
          <p:nvPr/>
        </p:nvSpPr>
        <p:spPr>
          <a:xfrm flipH="1">
            <a:off x="527380" y="1364771"/>
            <a:ext cx="2159456" cy="4368485"/>
          </a:xfrm>
          <a:prstGeom prst="rtTriangle">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dirty="0">
              <a:solidFill>
                <a:sysClr val="windowText" lastClr="000000"/>
              </a:solidFill>
            </a:endParaRPr>
          </a:p>
        </p:txBody>
      </p:sp>
      <p:sp>
        <p:nvSpPr>
          <p:cNvPr id="32" name="矩形 31"/>
          <p:cNvSpPr/>
          <p:nvPr/>
        </p:nvSpPr>
        <p:spPr>
          <a:xfrm>
            <a:off x="660926" y="3140969"/>
            <a:ext cx="1892364" cy="379656"/>
          </a:xfrm>
          <a:prstGeom prst="rect">
            <a:avLst/>
          </a:prstGeom>
        </p:spPr>
        <p:txBody>
          <a:bodyPr wrap="square">
            <a:spAutoFit/>
          </a:bodyPr>
          <a:lstStyle/>
          <a:p>
            <a:pPr algn="ctr" defTabSz="1219170"/>
            <a:r>
              <a:rPr lang="zh-CN" altLang="en-US" sz="1867" b="1" kern="0" dirty="0">
                <a:solidFill>
                  <a:schemeClr val="bg1"/>
                </a:solidFill>
                <a:effectLst>
                  <a:outerShdw blurRad="38100" dist="38100" dir="2700000" algn="tl">
                    <a:srgbClr val="000000">
                      <a:alpha val="43137"/>
                    </a:srgbClr>
                  </a:outerShdw>
                </a:effectLst>
              </a:rPr>
              <a:t>传感器分组</a:t>
            </a:r>
          </a:p>
        </p:txBody>
      </p:sp>
      <p:sp>
        <p:nvSpPr>
          <p:cNvPr id="33" name="TextBox 32"/>
          <p:cNvSpPr txBox="1"/>
          <p:nvPr/>
        </p:nvSpPr>
        <p:spPr>
          <a:xfrm>
            <a:off x="660926" y="3885145"/>
            <a:ext cx="1892363" cy="624786"/>
          </a:xfrm>
          <a:prstGeom prst="rect">
            <a:avLst/>
          </a:prstGeom>
          <a:noFill/>
        </p:spPr>
        <p:txBody>
          <a:bodyPr wrap="square" rtlCol="0">
            <a:spAutoFit/>
          </a:bodyPr>
          <a:lstStyle/>
          <a:p>
            <a:pPr algn="ctr" defTabSz="1219170">
              <a:lnSpc>
                <a:spcPct val="130000"/>
              </a:lnSpc>
              <a:spcBef>
                <a:spcPts val="800"/>
              </a:spcBef>
            </a:pPr>
            <a:r>
              <a:rPr lang="zh-CN" altLang="en-US" sz="1400" kern="0" dirty="0">
                <a:solidFill>
                  <a:schemeClr val="bg1"/>
                </a:solidFill>
              </a:rPr>
              <a:t>将传感器节点分为</a:t>
            </a:r>
            <a:r>
              <a:rPr lang="en-US" altLang="zh-CN" sz="1400" kern="0" dirty="0">
                <a:solidFill>
                  <a:schemeClr val="bg1"/>
                </a:solidFill>
              </a:rPr>
              <a:t>3</a:t>
            </a:r>
            <a:r>
              <a:rPr lang="zh-CN" altLang="en-US" sz="1400" kern="0" dirty="0">
                <a:solidFill>
                  <a:schemeClr val="bg1"/>
                </a:solidFill>
              </a:rPr>
              <a:t>组，每组有不同的功能。</a:t>
            </a:r>
          </a:p>
        </p:txBody>
      </p:sp>
      <p:cxnSp>
        <p:nvCxnSpPr>
          <p:cNvPr id="34" name="直接连接符 33"/>
          <p:cNvCxnSpPr>
            <a:cxnSpLocks/>
          </p:cNvCxnSpPr>
          <p:nvPr/>
        </p:nvCxnSpPr>
        <p:spPr>
          <a:xfrm>
            <a:off x="2787675" y="3044957"/>
            <a:ext cx="1996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815873" y="1364771"/>
            <a:ext cx="2159456" cy="43684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37" name="直角三角形 36"/>
          <p:cNvSpPr/>
          <p:nvPr/>
        </p:nvSpPr>
        <p:spPr>
          <a:xfrm flipH="1">
            <a:off x="2815871" y="1364771"/>
            <a:ext cx="2159456" cy="4368485"/>
          </a:xfrm>
          <a:prstGeom prst="rtTriangle">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38" name="矩形 37"/>
          <p:cNvSpPr/>
          <p:nvPr/>
        </p:nvSpPr>
        <p:spPr>
          <a:xfrm>
            <a:off x="2949417" y="3140969"/>
            <a:ext cx="1892364" cy="379656"/>
          </a:xfrm>
          <a:prstGeom prst="rect">
            <a:avLst/>
          </a:prstGeom>
        </p:spPr>
        <p:txBody>
          <a:bodyPr wrap="square">
            <a:spAutoFit/>
          </a:bodyPr>
          <a:lstStyle/>
          <a:p>
            <a:pPr algn="ctr" defTabSz="1219170"/>
            <a:r>
              <a:rPr lang="zh-CN" altLang="en-US" sz="1867" b="1" kern="0" dirty="0">
                <a:solidFill>
                  <a:schemeClr val="bg1"/>
                </a:solidFill>
                <a:effectLst>
                  <a:outerShdw blurRad="38100" dist="38100" dir="2700000" algn="tl">
                    <a:srgbClr val="000000">
                      <a:alpha val="43137"/>
                    </a:srgbClr>
                  </a:outerShdw>
                </a:effectLst>
              </a:rPr>
              <a:t>有序传感器部署</a:t>
            </a:r>
          </a:p>
        </p:txBody>
      </p:sp>
      <p:sp>
        <p:nvSpPr>
          <p:cNvPr id="39" name="TextBox 38"/>
          <p:cNvSpPr txBox="1"/>
          <p:nvPr/>
        </p:nvSpPr>
        <p:spPr>
          <a:xfrm>
            <a:off x="2949417" y="3885145"/>
            <a:ext cx="1892363" cy="624786"/>
          </a:xfrm>
          <a:prstGeom prst="rect">
            <a:avLst/>
          </a:prstGeom>
          <a:noFill/>
        </p:spPr>
        <p:txBody>
          <a:bodyPr wrap="square" rtlCol="0">
            <a:spAutoFit/>
          </a:bodyPr>
          <a:lstStyle/>
          <a:p>
            <a:pPr algn="ctr" defTabSz="1219170">
              <a:lnSpc>
                <a:spcPct val="130000"/>
              </a:lnSpc>
              <a:spcBef>
                <a:spcPts val="800"/>
              </a:spcBef>
            </a:pPr>
            <a:r>
              <a:rPr lang="zh-CN" altLang="en-US" sz="1400" kern="0" dirty="0">
                <a:solidFill>
                  <a:schemeClr val="bg1"/>
                </a:solidFill>
              </a:rPr>
              <a:t>提出确定有序传感器节点的部署策略</a:t>
            </a:r>
          </a:p>
        </p:txBody>
      </p:sp>
      <p:cxnSp>
        <p:nvCxnSpPr>
          <p:cNvPr id="40" name="直接连接符 39"/>
          <p:cNvCxnSpPr>
            <a:cxnSpLocks/>
          </p:cNvCxnSpPr>
          <p:nvPr/>
        </p:nvCxnSpPr>
        <p:spPr>
          <a:xfrm>
            <a:off x="5076165" y="3044957"/>
            <a:ext cx="1996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114204" y="1364771"/>
            <a:ext cx="2159456" cy="4368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42" name="直角三角形 41"/>
          <p:cNvSpPr/>
          <p:nvPr/>
        </p:nvSpPr>
        <p:spPr>
          <a:xfrm flipH="1">
            <a:off x="5114202" y="1364771"/>
            <a:ext cx="2159456" cy="4368485"/>
          </a:xfrm>
          <a:prstGeom prst="rtTriangle">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43" name="矩形 42"/>
          <p:cNvSpPr/>
          <p:nvPr/>
        </p:nvSpPr>
        <p:spPr>
          <a:xfrm>
            <a:off x="5280455" y="3140969"/>
            <a:ext cx="1892364" cy="379656"/>
          </a:xfrm>
          <a:prstGeom prst="rect">
            <a:avLst/>
          </a:prstGeom>
        </p:spPr>
        <p:txBody>
          <a:bodyPr wrap="square">
            <a:spAutoFit/>
          </a:bodyPr>
          <a:lstStyle/>
          <a:p>
            <a:pPr algn="ctr" defTabSz="1219170"/>
            <a:r>
              <a:rPr lang="zh-CN" altLang="en-US" sz="1867" b="1" kern="0" dirty="0">
                <a:solidFill>
                  <a:schemeClr val="bg1"/>
                </a:solidFill>
                <a:effectLst>
                  <a:outerShdw blurRad="38100" dist="38100" dir="2700000" algn="tl">
                    <a:srgbClr val="000000">
                      <a:alpha val="43137"/>
                    </a:srgbClr>
                  </a:outerShdw>
                </a:effectLst>
              </a:rPr>
              <a:t>随机传感器部署</a:t>
            </a:r>
          </a:p>
        </p:txBody>
      </p:sp>
      <p:sp>
        <p:nvSpPr>
          <p:cNvPr id="44" name="TextBox 43"/>
          <p:cNvSpPr txBox="1"/>
          <p:nvPr/>
        </p:nvSpPr>
        <p:spPr>
          <a:xfrm>
            <a:off x="5280455" y="3885145"/>
            <a:ext cx="1892363" cy="624786"/>
          </a:xfrm>
          <a:prstGeom prst="rect">
            <a:avLst/>
          </a:prstGeom>
          <a:noFill/>
        </p:spPr>
        <p:txBody>
          <a:bodyPr wrap="square" rtlCol="0">
            <a:spAutoFit/>
          </a:bodyPr>
          <a:lstStyle/>
          <a:p>
            <a:pPr algn="ctr" defTabSz="1219170">
              <a:lnSpc>
                <a:spcPct val="130000"/>
              </a:lnSpc>
              <a:spcBef>
                <a:spcPts val="800"/>
              </a:spcBef>
            </a:pPr>
            <a:r>
              <a:rPr lang="zh-CN" altLang="en-US" sz="1400" kern="0" dirty="0">
                <a:solidFill>
                  <a:schemeClr val="bg1"/>
                </a:solidFill>
              </a:rPr>
              <a:t>提出随机传感器节点的部署策略</a:t>
            </a:r>
          </a:p>
        </p:txBody>
      </p:sp>
      <p:cxnSp>
        <p:nvCxnSpPr>
          <p:cNvPr id="45" name="直接连接符 44"/>
          <p:cNvCxnSpPr>
            <a:cxnSpLocks/>
          </p:cNvCxnSpPr>
          <p:nvPr/>
        </p:nvCxnSpPr>
        <p:spPr>
          <a:xfrm>
            <a:off x="7374496" y="3044957"/>
            <a:ext cx="1996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404148" y="1364771"/>
            <a:ext cx="2159456" cy="43684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47" name="直角三角形 46"/>
          <p:cNvSpPr/>
          <p:nvPr/>
        </p:nvSpPr>
        <p:spPr>
          <a:xfrm flipH="1">
            <a:off x="7404146" y="1364771"/>
            <a:ext cx="2159456" cy="4368485"/>
          </a:xfrm>
          <a:prstGeom prst="rtTriangle">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48" name="矩形 47"/>
          <p:cNvSpPr/>
          <p:nvPr/>
        </p:nvSpPr>
        <p:spPr>
          <a:xfrm>
            <a:off x="7570399" y="3140969"/>
            <a:ext cx="1892364" cy="379656"/>
          </a:xfrm>
          <a:prstGeom prst="rect">
            <a:avLst/>
          </a:prstGeom>
        </p:spPr>
        <p:txBody>
          <a:bodyPr wrap="square">
            <a:spAutoFit/>
          </a:bodyPr>
          <a:lstStyle/>
          <a:p>
            <a:pPr algn="ctr" defTabSz="1219170"/>
            <a:r>
              <a:rPr lang="zh-CN" altLang="en-US" sz="1867" b="1" kern="0" dirty="0">
                <a:solidFill>
                  <a:schemeClr val="bg1"/>
                </a:solidFill>
                <a:effectLst>
                  <a:outerShdw blurRad="38100" dist="38100" dir="2700000" algn="tl">
                    <a:srgbClr val="000000">
                      <a:alpha val="43137"/>
                    </a:srgbClr>
                  </a:outerShdw>
                </a:effectLst>
              </a:rPr>
              <a:t>确定目标位置</a:t>
            </a:r>
          </a:p>
        </p:txBody>
      </p:sp>
      <p:sp>
        <p:nvSpPr>
          <p:cNvPr id="49" name="TextBox 48"/>
          <p:cNvSpPr txBox="1"/>
          <p:nvPr/>
        </p:nvSpPr>
        <p:spPr>
          <a:xfrm>
            <a:off x="7570400" y="3885145"/>
            <a:ext cx="1892363" cy="624786"/>
          </a:xfrm>
          <a:prstGeom prst="rect">
            <a:avLst/>
          </a:prstGeom>
          <a:noFill/>
        </p:spPr>
        <p:txBody>
          <a:bodyPr wrap="square" rtlCol="0">
            <a:spAutoFit/>
          </a:bodyPr>
          <a:lstStyle/>
          <a:p>
            <a:pPr algn="ctr" defTabSz="1219170">
              <a:lnSpc>
                <a:spcPct val="130000"/>
              </a:lnSpc>
              <a:spcBef>
                <a:spcPts val="800"/>
              </a:spcBef>
            </a:pPr>
            <a:r>
              <a:rPr lang="zh-CN" altLang="en-US" sz="1400" kern="0" dirty="0">
                <a:solidFill>
                  <a:schemeClr val="bg1"/>
                </a:solidFill>
              </a:rPr>
              <a:t>确定目标位置所需的传感器节点</a:t>
            </a:r>
          </a:p>
        </p:txBody>
      </p:sp>
      <p:cxnSp>
        <p:nvCxnSpPr>
          <p:cNvPr id="50" name="直接连接符 49"/>
          <p:cNvCxnSpPr>
            <a:cxnSpLocks/>
          </p:cNvCxnSpPr>
          <p:nvPr/>
        </p:nvCxnSpPr>
        <p:spPr>
          <a:xfrm>
            <a:off x="9664441" y="3044957"/>
            <a:ext cx="1996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文本占位符 7"/>
          <p:cNvSpPr>
            <a:spLocks noGrp="1"/>
          </p:cNvSpPr>
          <p:nvPr>
            <p:ph type="body" sz="quarter" idx="15"/>
          </p:nvPr>
        </p:nvSpPr>
        <p:spPr/>
        <p:txBody>
          <a:bodyPr/>
          <a:lstStyle/>
          <a:p>
            <a:r>
              <a:rPr lang="zh-CN" altLang="en-US" dirty="0"/>
              <a:t>提出的算法</a:t>
            </a:r>
            <a:endParaRPr lang="en-US" altLang="zh-CN" dirty="0"/>
          </a:p>
        </p:txBody>
      </p:sp>
      <p:grpSp>
        <p:nvGrpSpPr>
          <p:cNvPr id="54" name="组合 50"/>
          <p:cNvGrpSpPr/>
          <p:nvPr/>
        </p:nvGrpSpPr>
        <p:grpSpPr>
          <a:xfrm>
            <a:off x="1206535" y="1653214"/>
            <a:ext cx="801146" cy="1049336"/>
            <a:chOff x="6523038" y="1993900"/>
            <a:chExt cx="1339850" cy="1409700"/>
          </a:xfrm>
          <a:solidFill>
            <a:schemeClr val="bg1"/>
          </a:solidFill>
          <a:effectLst>
            <a:outerShdw blurRad="50800" dist="38100" dir="2700000" algn="tl" rotWithShape="0">
              <a:prstClr val="black">
                <a:alpha val="40000"/>
              </a:prstClr>
            </a:outerShdw>
          </a:effectLst>
        </p:grpSpPr>
        <p:sp>
          <p:nvSpPr>
            <p:cNvPr id="55"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0"/>
          <p:cNvGrpSpPr/>
          <p:nvPr/>
        </p:nvGrpSpPr>
        <p:grpSpPr>
          <a:xfrm>
            <a:off x="3495025" y="1653214"/>
            <a:ext cx="801146" cy="1049336"/>
            <a:chOff x="6523038" y="1993900"/>
            <a:chExt cx="1339850" cy="1409700"/>
          </a:xfrm>
          <a:solidFill>
            <a:schemeClr val="bg1"/>
          </a:solidFill>
          <a:effectLst>
            <a:outerShdw blurRad="50800" dist="38100" dir="2700000" algn="tl" rotWithShape="0">
              <a:prstClr val="black">
                <a:alpha val="40000"/>
              </a:prstClr>
            </a:outerShdw>
          </a:effectLst>
        </p:grpSpPr>
        <p:sp>
          <p:nvSpPr>
            <p:cNvPr id="60"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50"/>
          <p:cNvGrpSpPr/>
          <p:nvPr/>
        </p:nvGrpSpPr>
        <p:grpSpPr>
          <a:xfrm>
            <a:off x="5793357" y="1653214"/>
            <a:ext cx="801146" cy="1049336"/>
            <a:chOff x="6523038" y="1993900"/>
            <a:chExt cx="1339850" cy="1409700"/>
          </a:xfrm>
          <a:solidFill>
            <a:schemeClr val="bg1"/>
          </a:solidFill>
          <a:effectLst>
            <a:outerShdw blurRad="50800" dist="38100" dir="2700000" algn="tl" rotWithShape="0">
              <a:prstClr val="black">
                <a:alpha val="40000"/>
              </a:prstClr>
            </a:outerShdw>
          </a:effectLst>
        </p:grpSpPr>
        <p:sp>
          <p:nvSpPr>
            <p:cNvPr id="71"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5" name="组合 50"/>
          <p:cNvGrpSpPr/>
          <p:nvPr/>
        </p:nvGrpSpPr>
        <p:grpSpPr>
          <a:xfrm>
            <a:off x="8116008" y="1663727"/>
            <a:ext cx="801146" cy="1049336"/>
            <a:chOff x="6523038" y="1993900"/>
            <a:chExt cx="1339850" cy="1409700"/>
          </a:xfrm>
          <a:solidFill>
            <a:schemeClr val="bg1"/>
          </a:solidFill>
          <a:effectLst>
            <a:outerShdw blurRad="50800" dist="38100" dir="2700000" algn="tl" rotWithShape="0">
              <a:prstClr val="black">
                <a:alpha val="40000"/>
              </a:prstClr>
            </a:outerShdw>
          </a:effectLst>
        </p:grpSpPr>
        <p:sp>
          <p:nvSpPr>
            <p:cNvPr id="76"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2" name="矩形 51">
            <a:extLst>
              <a:ext uri="{FF2B5EF4-FFF2-40B4-BE49-F238E27FC236}">
                <a16:creationId xmlns:a16="http://schemas.microsoft.com/office/drawing/2014/main" id="{299D1FCE-F6B2-4C72-8B6C-1AB492A69463}"/>
              </a:ext>
            </a:extLst>
          </p:cNvPr>
          <p:cNvSpPr/>
          <p:nvPr/>
        </p:nvSpPr>
        <p:spPr>
          <a:xfrm>
            <a:off x="9729855" y="1364771"/>
            <a:ext cx="2159456" cy="4368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53" name="直角三角形 52">
            <a:extLst>
              <a:ext uri="{FF2B5EF4-FFF2-40B4-BE49-F238E27FC236}">
                <a16:creationId xmlns:a16="http://schemas.microsoft.com/office/drawing/2014/main" id="{FA373504-7F15-466D-8002-99B548F3F006}"/>
              </a:ext>
            </a:extLst>
          </p:cNvPr>
          <p:cNvSpPr/>
          <p:nvPr/>
        </p:nvSpPr>
        <p:spPr>
          <a:xfrm flipH="1">
            <a:off x="9729853" y="1364771"/>
            <a:ext cx="2159456" cy="4368485"/>
          </a:xfrm>
          <a:prstGeom prst="rtTriangle">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dirty="0">
              <a:solidFill>
                <a:sysClr val="windowText" lastClr="000000"/>
              </a:solidFill>
            </a:endParaRPr>
          </a:p>
        </p:txBody>
      </p:sp>
      <p:sp>
        <p:nvSpPr>
          <p:cNvPr id="64" name="矩形 63">
            <a:extLst>
              <a:ext uri="{FF2B5EF4-FFF2-40B4-BE49-F238E27FC236}">
                <a16:creationId xmlns:a16="http://schemas.microsoft.com/office/drawing/2014/main" id="{73D5745B-BB8E-4684-99B4-E3DDA7836D7F}"/>
              </a:ext>
            </a:extLst>
          </p:cNvPr>
          <p:cNvSpPr/>
          <p:nvPr/>
        </p:nvSpPr>
        <p:spPr>
          <a:xfrm>
            <a:off x="9890542" y="3140969"/>
            <a:ext cx="1892364" cy="379656"/>
          </a:xfrm>
          <a:prstGeom prst="rect">
            <a:avLst/>
          </a:prstGeom>
        </p:spPr>
        <p:txBody>
          <a:bodyPr wrap="square">
            <a:spAutoFit/>
          </a:bodyPr>
          <a:lstStyle/>
          <a:p>
            <a:pPr algn="ctr" defTabSz="1219170"/>
            <a:r>
              <a:rPr lang="zh-CN" altLang="en-US" sz="1867" b="1" kern="0" dirty="0">
                <a:solidFill>
                  <a:schemeClr val="bg1"/>
                </a:solidFill>
                <a:effectLst>
                  <a:outerShdw blurRad="38100" dist="38100" dir="2700000" algn="tl">
                    <a:srgbClr val="000000">
                      <a:alpha val="43137"/>
                    </a:srgbClr>
                  </a:outerShdw>
                </a:effectLst>
              </a:rPr>
              <a:t>扩展卡尔曼</a:t>
            </a:r>
          </a:p>
        </p:txBody>
      </p:sp>
      <p:sp>
        <p:nvSpPr>
          <p:cNvPr id="65" name="TextBox 32">
            <a:extLst>
              <a:ext uri="{FF2B5EF4-FFF2-40B4-BE49-F238E27FC236}">
                <a16:creationId xmlns:a16="http://schemas.microsoft.com/office/drawing/2014/main" id="{85E65D6D-1AD8-474D-98F0-1BD80E80E1DA}"/>
              </a:ext>
            </a:extLst>
          </p:cNvPr>
          <p:cNvSpPr txBox="1"/>
          <p:nvPr/>
        </p:nvSpPr>
        <p:spPr>
          <a:xfrm>
            <a:off x="9896107" y="3885145"/>
            <a:ext cx="1892363" cy="624786"/>
          </a:xfrm>
          <a:prstGeom prst="rect">
            <a:avLst/>
          </a:prstGeom>
          <a:noFill/>
        </p:spPr>
        <p:txBody>
          <a:bodyPr wrap="square" rtlCol="0">
            <a:spAutoFit/>
          </a:bodyPr>
          <a:lstStyle/>
          <a:p>
            <a:pPr algn="ctr" defTabSz="1219170">
              <a:lnSpc>
                <a:spcPct val="130000"/>
              </a:lnSpc>
              <a:spcBef>
                <a:spcPts val="800"/>
              </a:spcBef>
            </a:pPr>
            <a:r>
              <a:rPr lang="zh-CN" altLang="en-US" sz="1400" kern="0" dirty="0">
                <a:solidFill>
                  <a:schemeClr val="bg1"/>
                </a:solidFill>
              </a:rPr>
              <a:t>根据观测结果确定目标当前位置</a:t>
            </a:r>
          </a:p>
        </p:txBody>
      </p:sp>
      <p:cxnSp>
        <p:nvCxnSpPr>
          <p:cNvPr id="66" name="直接连接符 65">
            <a:extLst>
              <a:ext uri="{FF2B5EF4-FFF2-40B4-BE49-F238E27FC236}">
                <a16:creationId xmlns:a16="http://schemas.microsoft.com/office/drawing/2014/main" id="{D5B4AACE-DE0B-47BE-B227-28E63A0841EE}"/>
              </a:ext>
            </a:extLst>
          </p:cNvPr>
          <p:cNvCxnSpPr>
            <a:cxnSpLocks/>
          </p:cNvCxnSpPr>
          <p:nvPr/>
        </p:nvCxnSpPr>
        <p:spPr>
          <a:xfrm>
            <a:off x="11990148" y="3044957"/>
            <a:ext cx="1996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7" name="组合 50">
            <a:extLst>
              <a:ext uri="{FF2B5EF4-FFF2-40B4-BE49-F238E27FC236}">
                <a16:creationId xmlns:a16="http://schemas.microsoft.com/office/drawing/2014/main" id="{873DF0C5-D44D-44B2-A0D8-CDC46DC13819}"/>
              </a:ext>
            </a:extLst>
          </p:cNvPr>
          <p:cNvGrpSpPr/>
          <p:nvPr/>
        </p:nvGrpSpPr>
        <p:grpSpPr>
          <a:xfrm>
            <a:off x="10436151" y="1653214"/>
            <a:ext cx="801146" cy="1049336"/>
            <a:chOff x="6523038" y="1993900"/>
            <a:chExt cx="1339850" cy="1409700"/>
          </a:xfrm>
          <a:solidFill>
            <a:schemeClr val="bg1"/>
          </a:solidFill>
          <a:effectLst>
            <a:outerShdw blurRad="50800" dist="38100" dir="2700000" algn="tl" rotWithShape="0">
              <a:prstClr val="black">
                <a:alpha val="40000"/>
              </a:prstClr>
            </a:outerShdw>
          </a:effectLst>
        </p:grpSpPr>
        <p:sp>
          <p:nvSpPr>
            <p:cNvPr id="68" name="Freeform 31">
              <a:extLst>
                <a:ext uri="{FF2B5EF4-FFF2-40B4-BE49-F238E27FC236}">
                  <a16:creationId xmlns:a16="http://schemas.microsoft.com/office/drawing/2014/main" id="{697602C1-1101-48F0-96C6-6089792E0B41}"/>
                </a:ext>
              </a:extLst>
            </p:cNvPr>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32">
              <a:extLst>
                <a:ext uri="{FF2B5EF4-FFF2-40B4-BE49-F238E27FC236}">
                  <a16:creationId xmlns:a16="http://schemas.microsoft.com/office/drawing/2014/main" id="{657B3D71-EE8C-429F-BD0A-A8A6BAC10425}"/>
                </a:ext>
              </a:extLst>
            </p:cNvPr>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3">
              <a:extLst>
                <a:ext uri="{FF2B5EF4-FFF2-40B4-BE49-F238E27FC236}">
                  <a16:creationId xmlns:a16="http://schemas.microsoft.com/office/drawing/2014/main" id="{D833B53A-3F72-4AE4-8BAF-4878D7AD58FA}"/>
                </a:ext>
              </a:extLst>
            </p:cNvPr>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4">
              <a:extLst>
                <a:ext uri="{FF2B5EF4-FFF2-40B4-BE49-F238E27FC236}">
                  <a16:creationId xmlns:a16="http://schemas.microsoft.com/office/drawing/2014/main" id="{F3C0EE98-0560-464F-9E98-A6405A931C8A}"/>
                </a:ext>
              </a:extLst>
            </p:cNvPr>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145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15380" y="1354161"/>
            <a:ext cx="3840427" cy="4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zh-CN" altLang="en-US" sz="1867" b="1" kern="0" dirty="0">
                <a:solidFill>
                  <a:schemeClr val="bg1"/>
                </a:solidFill>
              </a:rPr>
              <a:t>边界线传感器节点</a:t>
            </a:r>
          </a:p>
        </p:txBody>
      </p:sp>
      <p:sp>
        <p:nvSpPr>
          <p:cNvPr id="52" name="矩形 51"/>
          <p:cNvSpPr/>
          <p:nvPr/>
        </p:nvSpPr>
        <p:spPr>
          <a:xfrm>
            <a:off x="515379" y="1831660"/>
            <a:ext cx="3660407" cy="391133"/>
          </a:xfrm>
          <a:prstGeom prst="rect">
            <a:avLst/>
          </a:prstGeom>
        </p:spPr>
        <p:txBody>
          <a:bodyPr wrap="square">
            <a:spAutoFit/>
          </a:bodyPr>
          <a:lstStyle/>
          <a:p>
            <a:pPr defTabSz="1219170">
              <a:lnSpc>
                <a:spcPct val="150000"/>
              </a:lnSpc>
            </a:pPr>
            <a:r>
              <a:rPr lang="zh-CN" altLang="en-US" sz="1467" kern="0" dirty="0">
                <a:solidFill>
                  <a:schemeClr val="tx1">
                    <a:lumMod val="65000"/>
                    <a:lumOff val="35000"/>
                  </a:schemeClr>
                </a:solidFill>
                <a:latin typeface="+mn-ea"/>
              </a:rPr>
              <a:t>用于在监测到目标时警告系统</a:t>
            </a:r>
          </a:p>
        </p:txBody>
      </p:sp>
      <p:sp>
        <p:nvSpPr>
          <p:cNvPr id="53" name="矩形 52"/>
          <p:cNvSpPr/>
          <p:nvPr/>
        </p:nvSpPr>
        <p:spPr>
          <a:xfrm>
            <a:off x="515384" y="3167380"/>
            <a:ext cx="3660404" cy="409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zh-CN" altLang="en-US" sz="1867" b="1" kern="0" dirty="0">
                <a:solidFill>
                  <a:schemeClr val="bg1"/>
                </a:solidFill>
              </a:rPr>
              <a:t>边界传感器节点</a:t>
            </a:r>
          </a:p>
        </p:txBody>
      </p:sp>
      <p:sp>
        <p:nvSpPr>
          <p:cNvPr id="54" name="矩形 53"/>
          <p:cNvSpPr/>
          <p:nvPr/>
        </p:nvSpPr>
        <p:spPr>
          <a:xfrm>
            <a:off x="515383" y="3644878"/>
            <a:ext cx="3660407" cy="391133"/>
          </a:xfrm>
          <a:prstGeom prst="rect">
            <a:avLst/>
          </a:prstGeom>
        </p:spPr>
        <p:txBody>
          <a:bodyPr wrap="square">
            <a:spAutoFit/>
          </a:bodyPr>
          <a:lstStyle/>
          <a:p>
            <a:pPr defTabSz="1219170">
              <a:lnSpc>
                <a:spcPct val="150000"/>
              </a:lnSpc>
            </a:pPr>
            <a:r>
              <a:rPr lang="zh-CN" altLang="en-US" sz="1467" kern="0" dirty="0">
                <a:solidFill>
                  <a:schemeClr val="tx1">
                    <a:lumMod val="65000"/>
                    <a:lumOff val="35000"/>
                  </a:schemeClr>
                </a:solidFill>
                <a:latin typeface="+mn-ea"/>
              </a:rPr>
              <a:t>用于了解激活内部传感器的适当时间</a:t>
            </a:r>
          </a:p>
        </p:txBody>
      </p:sp>
      <p:sp>
        <p:nvSpPr>
          <p:cNvPr id="33" name="文本占位符 7"/>
          <p:cNvSpPr>
            <a:spLocks noGrp="1"/>
          </p:cNvSpPr>
          <p:nvPr>
            <p:ph type="body" sz="quarter" idx="15"/>
          </p:nvPr>
        </p:nvSpPr>
        <p:spPr>
          <a:xfrm>
            <a:off x="695402" y="57750"/>
            <a:ext cx="7928834" cy="584775"/>
          </a:xfrm>
        </p:spPr>
        <p:txBody>
          <a:bodyPr/>
          <a:lstStyle/>
          <a:p>
            <a:r>
              <a:rPr lang="zh-CN" altLang="en-US" dirty="0"/>
              <a:t>传感器分组</a:t>
            </a:r>
            <a:endParaRPr lang="en-US" altLang="zh-CN" dirty="0"/>
          </a:p>
        </p:txBody>
      </p:sp>
      <p:pic>
        <p:nvPicPr>
          <p:cNvPr id="2" name="图片 1">
            <a:extLst>
              <a:ext uri="{FF2B5EF4-FFF2-40B4-BE49-F238E27FC236}">
                <a16:creationId xmlns:a16="http://schemas.microsoft.com/office/drawing/2014/main" id="{A05073BF-0ABF-4458-B560-A60AEE6F0B70}"/>
              </a:ext>
            </a:extLst>
          </p:cNvPr>
          <p:cNvPicPr>
            <a:picLocks noChangeAspect="1"/>
          </p:cNvPicPr>
          <p:nvPr/>
        </p:nvPicPr>
        <p:blipFill>
          <a:blip r:embed="rId3"/>
          <a:stretch>
            <a:fillRect/>
          </a:stretch>
        </p:blipFill>
        <p:spPr>
          <a:xfrm>
            <a:off x="5662892" y="1306654"/>
            <a:ext cx="6013726" cy="3709463"/>
          </a:xfrm>
          <a:prstGeom prst="rect">
            <a:avLst/>
          </a:prstGeom>
        </p:spPr>
      </p:pic>
      <p:sp>
        <p:nvSpPr>
          <p:cNvPr id="47" name="矩形 46">
            <a:extLst>
              <a:ext uri="{FF2B5EF4-FFF2-40B4-BE49-F238E27FC236}">
                <a16:creationId xmlns:a16="http://schemas.microsoft.com/office/drawing/2014/main" id="{D31E76C6-F781-41AB-99E0-9760877281C7}"/>
              </a:ext>
            </a:extLst>
          </p:cNvPr>
          <p:cNvSpPr/>
          <p:nvPr/>
        </p:nvSpPr>
        <p:spPr>
          <a:xfrm>
            <a:off x="487759" y="5029677"/>
            <a:ext cx="3840427" cy="4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zh-CN" altLang="en-US" sz="1867" b="1" kern="0" dirty="0">
                <a:solidFill>
                  <a:schemeClr val="bg1"/>
                </a:solidFill>
              </a:rPr>
              <a:t>内部传感器节点</a:t>
            </a:r>
          </a:p>
        </p:txBody>
      </p:sp>
      <p:sp>
        <p:nvSpPr>
          <p:cNvPr id="48" name="矩形 47">
            <a:extLst>
              <a:ext uri="{FF2B5EF4-FFF2-40B4-BE49-F238E27FC236}">
                <a16:creationId xmlns:a16="http://schemas.microsoft.com/office/drawing/2014/main" id="{1DE71A34-A6A7-4DDE-95E8-B5905A439912}"/>
              </a:ext>
            </a:extLst>
          </p:cNvPr>
          <p:cNvSpPr/>
          <p:nvPr/>
        </p:nvSpPr>
        <p:spPr>
          <a:xfrm>
            <a:off x="487758" y="5507176"/>
            <a:ext cx="3660407" cy="391133"/>
          </a:xfrm>
          <a:prstGeom prst="rect">
            <a:avLst/>
          </a:prstGeom>
        </p:spPr>
        <p:txBody>
          <a:bodyPr wrap="square">
            <a:spAutoFit/>
          </a:bodyPr>
          <a:lstStyle/>
          <a:p>
            <a:pPr defTabSz="1219170">
              <a:lnSpc>
                <a:spcPct val="150000"/>
              </a:lnSpc>
            </a:pPr>
            <a:r>
              <a:rPr lang="zh-CN" altLang="en-US" sz="1467" kern="0" dirty="0">
                <a:solidFill>
                  <a:schemeClr val="tx1">
                    <a:lumMod val="65000"/>
                    <a:lumOff val="35000"/>
                  </a:schemeClr>
                </a:solidFill>
                <a:latin typeface="+mn-ea"/>
              </a:rPr>
              <a:t>在移动目标经过监视区域时跟踪目标</a:t>
            </a:r>
          </a:p>
        </p:txBody>
      </p:sp>
    </p:spTree>
    <p:extLst>
      <p:ext uri="{BB962C8B-B14F-4D97-AF65-F5344CB8AC3E}">
        <p14:creationId xmlns:p14="http://schemas.microsoft.com/office/powerpoint/2010/main" val="373646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137427" y="1369324"/>
            <a:ext cx="9879120" cy="1279589"/>
          </a:xfrm>
          <a:prstGeom prst="roundRect">
            <a:avLst>
              <a:gd name="adj" fmla="val 900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9" name="矩形 28"/>
          <p:cNvSpPr/>
          <p:nvPr/>
        </p:nvSpPr>
        <p:spPr>
          <a:xfrm>
            <a:off x="2368200" y="1369324"/>
            <a:ext cx="8408349" cy="1279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31" name="TextBox 30"/>
          <p:cNvSpPr txBox="1"/>
          <p:nvPr/>
        </p:nvSpPr>
        <p:spPr>
          <a:xfrm>
            <a:off x="2435623" y="1518464"/>
            <a:ext cx="5472608" cy="379656"/>
          </a:xfrm>
          <a:prstGeom prst="rect">
            <a:avLst/>
          </a:prstGeom>
          <a:noFill/>
          <a:effectLst/>
        </p:spPr>
        <p:txBody>
          <a:bodyPr wrap="square" rtlCol="0">
            <a:spAutoFit/>
          </a:bodyPr>
          <a:lstStyle/>
          <a:p>
            <a:pPr defTabSz="1219170"/>
            <a:r>
              <a:rPr lang="zh-CN" altLang="en-US" sz="1867" b="1" kern="0" dirty="0">
                <a:solidFill>
                  <a:schemeClr val="accent2">
                    <a:lumMod val="60000"/>
                    <a:lumOff val="40000"/>
                  </a:schemeClr>
                </a:solidFill>
              </a:rPr>
              <a:t>第一步</a:t>
            </a:r>
          </a:p>
        </p:txBody>
      </p:sp>
      <p:sp>
        <p:nvSpPr>
          <p:cNvPr id="33" name="矩形 32"/>
          <p:cNvSpPr/>
          <p:nvPr/>
        </p:nvSpPr>
        <p:spPr>
          <a:xfrm>
            <a:off x="2435623" y="1912867"/>
            <a:ext cx="4508083" cy="599395"/>
          </a:xfrm>
          <a:prstGeom prst="rect">
            <a:avLst/>
          </a:prstGeom>
        </p:spPr>
        <p:txBody>
          <a:bodyPr wrap="square">
            <a:spAutoFit/>
          </a:bodyPr>
          <a:lstStyle/>
          <a:p>
            <a:pPr defTabSz="1219170">
              <a:lnSpc>
                <a:spcPct val="130000"/>
              </a:lnSpc>
              <a:spcBef>
                <a:spcPts val="800"/>
              </a:spcBef>
            </a:pPr>
            <a:r>
              <a:rPr lang="zh-CN" altLang="en-US" sz="1333" kern="0" dirty="0">
                <a:solidFill>
                  <a:schemeClr val="tx1">
                    <a:lumMod val="65000"/>
                    <a:lumOff val="35000"/>
                  </a:schemeClr>
                </a:solidFill>
              </a:rPr>
              <a:t>在传感器区域左下角开始，放置节点</a:t>
            </a:r>
            <a:r>
              <a:rPr lang="en-US" altLang="zh-CN" sz="1333" kern="0" dirty="0">
                <a:solidFill>
                  <a:schemeClr val="tx1">
                    <a:lumMod val="65000"/>
                    <a:lumOff val="35000"/>
                  </a:schemeClr>
                </a:solidFill>
              </a:rPr>
              <a:t>S0</a:t>
            </a:r>
            <a:r>
              <a:rPr lang="zh-CN" altLang="en-US" sz="1333" kern="0" dirty="0">
                <a:solidFill>
                  <a:schemeClr val="tx1">
                    <a:lumMod val="65000"/>
                    <a:lumOff val="35000"/>
                  </a:schemeClr>
                </a:solidFill>
              </a:rPr>
              <a:t>，使其</a:t>
            </a:r>
            <a:r>
              <a:rPr lang="en-US" altLang="zh-CN" sz="1333" kern="0" dirty="0">
                <a:solidFill>
                  <a:schemeClr val="tx1">
                    <a:lumMod val="65000"/>
                    <a:lumOff val="35000"/>
                  </a:schemeClr>
                </a:solidFill>
              </a:rPr>
              <a:t>α=90</a:t>
            </a:r>
            <a:r>
              <a:rPr lang="zh-CN" altLang="en-US" sz="1333" kern="0" dirty="0">
                <a:solidFill>
                  <a:schemeClr val="tx1">
                    <a:lumMod val="65000"/>
                    <a:lumOff val="35000"/>
                  </a:schemeClr>
                </a:solidFill>
              </a:rPr>
              <a:t>，再用</a:t>
            </a:r>
            <a:r>
              <a:rPr lang="el-GR" altLang="zh-CN" sz="1333" kern="0" dirty="0">
                <a:solidFill>
                  <a:schemeClr val="tx1">
                    <a:lumMod val="65000"/>
                    <a:lumOff val="35000"/>
                  </a:schemeClr>
                </a:solidFill>
              </a:rPr>
              <a:t>δ</a:t>
            </a:r>
            <a:r>
              <a:rPr lang="en-IE" altLang="zh-CN" sz="1333" kern="0" dirty="0">
                <a:solidFill>
                  <a:schemeClr val="tx1">
                    <a:lumMod val="65000"/>
                    <a:lumOff val="35000"/>
                  </a:schemeClr>
                </a:solidFill>
              </a:rPr>
              <a:t>x</a:t>
            </a:r>
            <a:r>
              <a:rPr lang="zh-CN" altLang="en-US" sz="1333" kern="0" dirty="0">
                <a:solidFill>
                  <a:schemeClr val="tx1">
                    <a:lumMod val="65000"/>
                    <a:lumOff val="35000"/>
                  </a:schemeClr>
                </a:solidFill>
              </a:rPr>
              <a:t>放置第二个节点</a:t>
            </a:r>
            <a:r>
              <a:rPr lang="en-US" altLang="zh-CN" sz="1333" kern="0" dirty="0">
                <a:solidFill>
                  <a:schemeClr val="tx1">
                    <a:lumMod val="65000"/>
                    <a:lumOff val="35000"/>
                  </a:schemeClr>
                </a:solidFill>
              </a:rPr>
              <a:t>S2</a:t>
            </a:r>
            <a:r>
              <a:rPr lang="zh-CN" altLang="en-US" sz="1333" kern="0" dirty="0">
                <a:solidFill>
                  <a:schemeClr val="tx1">
                    <a:lumMod val="65000"/>
                    <a:lumOff val="35000"/>
                  </a:schemeClr>
                </a:solidFill>
              </a:rPr>
              <a:t>，循环至右边界。</a:t>
            </a:r>
            <a:endParaRPr lang="en-US" altLang="zh-CN" sz="1333" kern="0" dirty="0">
              <a:solidFill>
                <a:schemeClr val="tx1">
                  <a:lumMod val="65000"/>
                  <a:lumOff val="35000"/>
                </a:schemeClr>
              </a:solidFill>
            </a:endParaRPr>
          </a:p>
        </p:txBody>
      </p:sp>
      <p:sp>
        <p:nvSpPr>
          <p:cNvPr id="36" name="圆角矩形 35"/>
          <p:cNvSpPr/>
          <p:nvPr/>
        </p:nvSpPr>
        <p:spPr>
          <a:xfrm>
            <a:off x="1137427" y="2869491"/>
            <a:ext cx="9879120" cy="1279589"/>
          </a:xfrm>
          <a:prstGeom prst="roundRect">
            <a:avLst>
              <a:gd name="adj" fmla="val 90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38" name="矩形 37"/>
          <p:cNvSpPr/>
          <p:nvPr/>
        </p:nvSpPr>
        <p:spPr>
          <a:xfrm>
            <a:off x="2368200" y="2869491"/>
            <a:ext cx="8408349" cy="1279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39" name="TextBox 38"/>
          <p:cNvSpPr txBox="1"/>
          <p:nvPr/>
        </p:nvSpPr>
        <p:spPr>
          <a:xfrm>
            <a:off x="2435623" y="3018631"/>
            <a:ext cx="5472608" cy="379656"/>
          </a:xfrm>
          <a:prstGeom prst="rect">
            <a:avLst/>
          </a:prstGeom>
          <a:noFill/>
          <a:effectLst/>
        </p:spPr>
        <p:txBody>
          <a:bodyPr wrap="square" rtlCol="0">
            <a:spAutoFit/>
          </a:bodyPr>
          <a:lstStyle/>
          <a:p>
            <a:pPr defTabSz="1219170"/>
            <a:r>
              <a:rPr lang="zh-CN" altLang="en-US" sz="1867" b="1" kern="0" dirty="0">
                <a:solidFill>
                  <a:schemeClr val="accent2"/>
                </a:solidFill>
              </a:rPr>
              <a:t>第二步</a:t>
            </a:r>
          </a:p>
        </p:txBody>
      </p:sp>
      <p:sp>
        <p:nvSpPr>
          <p:cNvPr id="40" name="矩形 39"/>
          <p:cNvSpPr/>
          <p:nvPr/>
        </p:nvSpPr>
        <p:spPr>
          <a:xfrm>
            <a:off x="2435623" y="3449052"/>
            <a:ext cx="4508083" cy="599395"/>
          </a:xfrm>
          <a:prstGeom prst="rect">
            <a:avLst/>
          </a:prstGeom>
        </p:spPr>
        <p:txBody>
          <a:bodyPr wrap="square">
            <a:spAutoFit/>
          </a:bodyPr>
          <a:lstStyle/>
          <a:p>
            <a:pPr defTabSz="1219170">
              <a:lnSpc>
                <a:spcPct val="130000"/>
              </a:lnSpc>
              <a:spcBef>
                <a:spcPts val="800"/>
              </a:spcBef>
            </a:pPr>
            <a:r>
              <a:rPr lang="zh-CN" altLang="en-US" sz="1333" kern="0" dirty="0">
                <a:solidFill>
                  <a:schemeClr val="tx1">
                    <a:lumMod val="65000"/>
                    <a:lumOff val="35000"/>
                  </a:schemeClr>
                </a:solidFill>
              </a:rPr>
              <a:t>根据</a:t>
            </a:r>
            <a:r>
              <a:rPr lang="el-GR" altLang="zh-CN" sz="1333" kern="0" dirty="0">
                <a:solidFill>
                  <a:schemeClr val="tx1">
                    <a:lumMod val="65000"/>
                    <a:lumOff val="35000"/>
                  </a:schemeClr>
                </a:solidFill>
              </a:rPr>
              <a:t>δ</a:t>
            </a:r>
            <a:r>
              <a:rPr lang="en-IE" altLang="zh-CN" sz="1333" kern="0" dirty="0">
                <a:solidFill>
                  <a:schemeClr val="tx1">
                    <a:lumMod val="65000"/>
                    <a:lumOff val="35000"/>
                  </a:schemeClr>
                </a:solidFill>
              </a:rPr>
              <a:t>y</a:t>
            </a:r>
            <a:r>
              <a:rPr lang="zh-CN" altLang="en-US" sz="1333" kern="0" dirty="0">
                <a:solidFill>
                  <a:schemeClr val="tx1">
                    <a:lumMod val="65000"/>
                    <a:lumOff val="35000"/>
                  </a:schemeClr>
                </a:solidFill>
              </a:rPr>
              <a:t>选择上排，以</a:t>
            </a:r>
            <a:r>
              <a:rPr lang="en-US" altLang="zh-CN" sz="1333" kern="0" dirty="0">
                <a:solidFill>
                  <a:schemeClr val="tx1">
                    <a:lumMod val="65000"/>
                    <a:lumOff val="35000"/>
                  </a:schemeClr>
                </a:solidFill>
              </a:rPr>
              <a:t>S0</a:t>
            </a:r>
            <a:r>
              <a:rPr lang="zh-CN" altLang="en-US" sz="1333" kern="0" dirty="0">
                <a:solidFill>
                  <a:schemeClr val="tx1">
                    <a:lumMod val="65000"/>
                    <a:lumOff val="35000"/>
                  </a:schemeClr>
                </a:solidFill>
              </a:rPr>
              <a:t>位基础，放置</a:t>
            </a:r>
            <a:r>
              <a:rPr lang="en-US" altLang="zh-CN" sz="1333" kern="0" dirty="0">
                <a:solidFill>
                  <a:schemeClr val="tx1">
                    <a:lumMod val="65000"/>
                    <a:lumOff val="35000"/>
                  </a:schemeClr>
                </a:solidFill>
              </a:rPr>
              <a:t>S1</a:t>
            </a:r>
            <a:r>
              <a:rPr lang="zh-CN" altLang="en-US" sz="1333" kern="0" dirty="0">
                <a:solidFill>
                  <a:schemeClr val="tx1">
                    <a:lumMod val="65000"/>
                    <a:lumOff val="35000"/>
                  </a:schemeClr>
                </a:solidFill>
              </a:rPr>
              <a:t>。</a:t>
            </a:r>
            <a:r>
              <a:rPr lang="en-US" altLang="zh-CN" sz="1333" kern="0" dirty="0">
                <a:solidFill>
                  <a:schemeClr val="tx1">
                    <a:lumMod val="65000"/>
                    <a:lumOff val="35000"/>
                  </a:schemeClr>
                </a:solidFill>
              </a:rPr>
              <a:t>S1</a:t>
            </a:r>
            <a:r>
              <a:rPr lang="zh-CN" altLang="en-US" sz="1333" kern="0" dirty="0">
                <a:solidFill>
                  <a:schemeClr val="tx1">
                    <a:lumMod val="65000"/>
                    <a:lumOff val="35000"/>
                  </a:schemeClr>
                </a:solidFill>
              </a:rPr>
              <a:t>与</a:t>
            </a:r>
            <a:r>
              <a:rPr lang="en-US" altLang="zh-CN" sz="1333" kern="0" dirty="0">
                <a:solidFill>
                  <a:schemeClr val="tx1">
                    <a:lumMod val="65000"/>
                    <a:lumOff val="35000"/>
                  </a:schemeClr>
                </a:solidFill>
              </a:rPr>
              <a:t>S0</a:t>
            </a:r>
            <a:r>
              <a:rPr lang="zh-CN" altLang="en-US" sz="1333" kern="0" dirty="0">
                <a:solidFill>
                  <a:schemeClr val="tx1">
                    <a:lumMod val="65000"/>
                    <a:lumOff val="35000"/>
                  </a:schemeClr>
                </a:solidFill>
              </a:rPr>
              <a:t>具有相同的</a:t>
            </a:r>
            <a:r>
              <a:rPr lang="en-US" altLang="zh-CN" sz="1333" kern="0" dirty="0">
                <a:solidFill>
                  <a:schemeClr val="tx1">
                    <a:lumMod val="65000"/>
                    <a:lumOff val="35000"/>
                  </a:schemeClr>
                </a:solidFill>
              </a:rPr>
              <a:t>x</a:t>
            </a:r>
            <a:r>
              <a:rPr lang="zh-CN" altLang="en-US" sz="1333" kern="0" dirty="0">
                <a:solidFill>
                  <a:schemeClr val="tx1">
                    <a:lumMod val="65000"/>
                    <a:lumOff val="35000"/>
                  </a:schemeClr>
                </a:solidFill>
              </a:rPr>
              <a:t>坐标</a:t>
            </a:r>
            <a:r>
              <a:rPr lang="en-US" altLang="zh-CN" sz="1333" kern="0" dirty="0">
                <a:solidFill>
                  <a:schemeClr val="tx1">
                    <a:lumMod val="65000"/>
                    <a:lumOff val="35000"/>
                  </a:schemeClr>
                </a:solidFill>
              </a:rPr>
              <a:t>,</a:t>
            </a:r>
            <a:r>
              <a:rPr lang="zh-CN" altLang="en-US" sz="1333" kern="0" dirty="0">
                <a:solidFill>
                  <a:schemeClr val="tx1">
                    <a:lumMod val="65000"/>
                    <a:lumOff val="35000"/>
                  </a:schemeClr>
                </a:solidFill>
              </a:rPr>
              <a:t>然后使其</a:t>
            </a:r>
            <a:r>
              <a:rPr lang="en-US" altLang="zh-CN" sz="1333" kern="0" dirty="0">
                <a:solidFill>
                  <a:schemeClr val="tx1">
                    <a:lumMod val="65000"/>
                    <a:lumOff val="35000"/>
                  </a:schemeClr>
                </a:solidFill>
              </a:rPr>
              <a:t>α=270</a:t>
            </a:r>
            <a:r>
              <a:rPr lang="zh-CN" altLang="en-US" sz="1333" kern="0" dirty="0">
                <a:solidFill>
                  <a:schemeClr val="tx1">
                    <a:lumMod val="65000"/>
                    <a:lumOff val="35000"/>
                  </a:schemeClr>
                </a:solidFill>
              </a:rPr>
              <a:t>。循环至右边界。</a:t>
            </a:r>
          </a:p>
        </p:txBody>
      </p:sp>
      <p:sp>
        <p:nvSpPr>
          <p:cNvPr id="42" name="圆角矩形 41"/>
          <p:cNvSpPr/>
          <p:nvPr/>
        </p:nvSpPr>
        <p:spPr>
          <a:xfrm>
            <a:off x="1137427" y="4369658"/>
            <a:ext cx="9879120" cy="1279589"/>
          </a:xfrm>
          <a:prstGeom prst="roundRect">
            <a:avLst>
              <a:gd name="adj" fmla="val 900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44" name="矩形 43"/>
          <p:cNvSpPr/>
          <p:nvPr/>
        </p:nvSpPr>
        <p:spPr>
          <a:xfrm>
            <a:off x="2368200" y="4369658"/>
            <a:ext cx="8408349" cy="1279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45" name="TextBox 44"/>
          <p:cNvSpPr txBox="1"/>
          <p:nvPr/>
        </p:nvSpPr>
        <p:spPr>
          <a:xfrm>
            <a:off x="2435623" y="4518797"/>
            <a:ext cx="5472608" cy="379656"/>
          </a:xfrm>
          <a:prstGeom prst="rect">
            <a:avLst/>
          </a:prstGeom>
          <a:noFill/>
          <a:effectLst/>
        </p:spPr>
        <p:txBody>
          <a:bodyPr wrap="square" rtlCol="0">
            <a:spAutoFit/>
          </a:bodyPr>
          <a:lstStyle/>
          <a:p>
            <a:pPr defTabSz="1219170"/>
            <a:r>
              <a:rPr lang="zh-CN" altLang="en-US" sz="1867" b="1" kern="0" dirty="0">
                <a:solidFill>
                  <a:schemeClr val="accent2">
                    <a:lumMod val="75000"/>
                  </a:schemeClr>
                </a:solidFill>
              </a:rPr>
              <a:t>第三步</a:t>
            </a:r>
          </a:p>
        </p:txBody>
      </p:sp>
      <p:sp>
        <p:nvSpPr>
          <p:cNvPr id="51" name="矩形 50"/>
          <p:cNvSpPr/>
          <p:nvPr/>
        </p:nvSpPr>
        <p:spPr>
          <a:xfrm>
            <a:off x="2435623" y="4913200"/>
            <a:ext cx="4508083" cy="599395"/>
          </a:xfrm>
          <a:prstGeom prst="rect">
            <a:avLst/>
          </a:prstGeom>
        </p:spPr>
        <p:txBody>
          <a:bodyPr wrap="square">
            <a:spAutoFit/>
          </a:bodyPr>
          <a:lstStyle/>
          <a:p>
            <a:pPr defTabSz="1219170">
              <a:lnSpc>
                <a:spcPct val="130000"/>
              </a:lnSpc>
              <a:spcBef>
                <a:spcPts val="800"/>
              </a:spcBef>
            </a:pPr>
            <a:r>
              <a:rPr lang="zh-CN" altLang="en-US" sz="1333" kern="0" dirty="0">
                <a:solidFill>
                  <a:schemeClr val="tx1">
                    <a:lumMod val="65000"/>
                    <a:lumOff val="35000"/>
                  </a:schemeClr>
                </a:solidFill>
              </a:rPr>
              <a:t>以</a:t>
            </a:r>
            <a:r>
              <a:rPr lang="en-US" altLang="zh-CN" sz="1333" kern="0" dirty="0">
                <a:solidFill>
                  <a:schemeClr val="tx1">
                    <a:lumMod val="65000"/>
                    <a:lumOff val="35000"/>
                  </a:schemeClr>
                </a:solidFill>
              </a:rPr>
              <a:t>S1</a:t>
            </a:r>
            <a:r>
              <a:rPr lang="zh-CN" altLang="en-US" sz="1333" kern="0" dirty="0">
                <a:solidFill>
                  <a:schemeClr val="tx1">
                    <a:lumMod val="65000"/>
                    <a:lumOff val="35000"/>
                  </a:schemeClr>
                </a:solidFill>
              </a:rPr>
              <a:t>位基础，使用</a:t>
            </a:r>
            <a:r>
              <a:rPr lang="el-GR" altLang="zh-CN" sz="1333" kern="0" dirty="0">
                <a:solidFill>
                  <a:schemeClr val="tx1">
                    <a:lumMod val="65000"/>
                    <a:lumOff val="35000"/>
                  </a:schemeClr>
                </a:solidFill>
              </a:rPr>
              <a:t>δ</a:t>
            </a:r>
            <a:r>
              <a:rPr lang="en-IE" altLang="zh-CN" sz="1333" kern="0" dirty="0">
                <a:solidFill>
                  <a:schemeClr val="tx1">
                    <a:lumMod val="65000"/>
                    <a:lumOff val="35000"/>
                  </a:schemeClr>
                </a:solidFill>
              </a:rPr>
              <a:t>x</a:t>
            </a:r>
            <a:r>
              <a:rPr lang="zh-CN" altLang="en-US" sz="1333" kern="0" dirty="0">
                <a:solidFill>
                  <a:schemeClr val="tx1">
                    <a:lumMod val="65000"/>
                    <a:lumOff val="35000"/>
                  </a:schemeClr>
                </a:solidFill>
              </a:rPr>
              <a:t>的一半，放置下一个节点</a:t>
            </a:r>
            <a:r>
              <a:rPr lang="en-US" altLang="zh-CN" sz="1333" kern="0" dirty="0">
                <a:solidFill>
                  <a:schemeClr val="tx1">
                    <a:lumMod val="65000"/>
                    <a:lumOff val="35000"/>
                  </a:schemeClr>
                </a:solidFill>
              </a:rPr>
              <a:t>S6</a:t>
            </a:r>
            <a:r>
              <a:rPr lang="zh-CN" altLang="en-US" sz="1333" kern="0" dirty="0">
                <a:solidFill>
                  <a:schemeClr val="tx1">
                    <a:lumMod val="65000"/>
                    <a:lumOff val="35000"/>
                  </a:schemeClr>
                </a:solidFill>
              </a:rPr>
              <a:t>，使其</a:t>
            </a:r>
            <a:r>
              <a:rPr lang="en-US" altLang="zh-CN" sz="1333" kern="0" dirty="0">
                <a:solidFill>
                  <a:schemeClr val="tx1">
                    <a:lumMod val="65000"/>
                    <a:lumOff val="35000"/>
                  </a:schemeClr>
                </a:solidFill>
              </a:rPr>
              <a:t>α=90</a:t>
            </a:r>
            <a:r>
              <a:rPr lang="zh-CN" altLang="en-US" sz="1333" kern="0" dirty="0">
                <a:solidFill>
                  <a:schemeClr val="tx1">
                    <a:lumMod val="65000"/>
                    <a:lumOff val="35000"/>
                  </a:schemeClr>
                </a:solidFill>
              </a:rPr>
              <a:t>，循环填充整个传感器区域。</a:t>
            </a:r>
            <a:endParaRPr lang="en-US" altLang="zh-CN" sz="1333" kern="0" dirty="0">
              <a:solidFill>
                <a:schemeClr val="tx1">
                  <a:lumMod val="65000"/>
                  <a:lumOff val="35000"/>
                </a:schemeClr>
              </a:solidFill>
            </a:endParaRPr>
          </a:p>
        </p:txBody>
      </p:sp>
      <p:sp>
        <p:nvSpPr>
          <p:cNvPr id="22" name="文本占位符 7"/>
          <p:cNvSpPr>
            <a:spLocks noGrp="1"/>
          </p:cNvSpPr>
          <p:nvPr>
            <p:ph type="body" sz="quarter" idx="15"/>
          </p:nvPr>
        </p:nvSpPr>
        <p:spPr>
          <a:xfrm>
            <a:off x="695402" y="57750"/>
            <a:ext cx="7928834" cy="584775"/>
          </a:xfrm>
        </p:spPr>
        <p:txBody>
          <a:bodyPr/>
          <a:lstStyle/>
          <a:p>
            <a:r>
              <a:rPr lang="zh-CN" altLang="en-US" dirty="0"/>
              <a:t>确定有序传感器节点部署策略</a:t>
            </a:r>
            <a:endParaRPr lang="en-US" altLang="zh-CN" dirty="0"/>
          </a:p>
        </p:txBody>
      </p:sp>
      <p:grpSp>
        <p:nvGrpSpPr>
          <p:cNvPr id="23" name="组合 50"/>
          <p:cNvGrpSpPr/>
          <p:nvPr/>
        </p:nvGrpSpPr>
        <p:grpSpPr>
          <a:xfrm>
            <a:off x="1410676" y="1649144"/>
            <a:ext cx="684276" cy="719948"/>
            <a:chOff x="6523038" y="1993900"/>
            <a:chExt cx="1339850" cy="1409700"/>
          </a:xfrm>
          <a:solidFill>
            <a:schemeClr val="bg1"/>
          </a:solidFill>
          <a:effectLst>
            <a:outerShdw blurRad="50800" dist="38100" dir="2700000" algn="tl" rotWithShape="0">
              <a:prstClr val="black">
                <a:alpha val="40000"/>
              </a:prstClr>
            </a:outerShdw>
          </a:effectLst>
        </p:grpSpPr>
        <p:sp>
          <p:nvSpPr>
            <p:cNvPr id="24"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50"/>
          <p:cNvGrpSpPr/>
          <p:nvPr/>
        </p:nvGrpSpPr>
        <p:grpSpPr>
          <a:xfrm>
            <a:off x="1410676" y="3142963"/>
            <a:ext cx="684276" cy="719948"/>
            <a:chOff x="6523038" y="1993900"/>
            <a:chExt cx="1339850" cy="1409700"/>
          </a:xfrm>
          <a:solidFill>
            <a:schemeClr val="bg1"/>
          </a:solidFill>
          <a:effectLst>
            <a:outerShdw blurRad="50800" dist="38100" dir="2700000" algn="tl" rotWithShape="0">
              <a:prstClr val="black">
                <a:alpha val="40000"/>
              </a:prstClr>
            </a:outerShdw>
          </a:effectLst>
        </p:grpSpPr>
        <p:sp>
          <p:nvSpPr>
            <p:cNvPr id="32"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50"/>
          <p:cNvGrpSpPr/>
          <p:nvPr/>
        </p:nvGrpSpPr>
        <p:grpSpPr>
          <a:xfrm>
            <a:off x="1410676" y="4649478"/>
            <a:ext cx="684276" cy="719948"/>
            <a:chOff x="6523038" y="1993900"/>
            <a:chExt cx="1339850" cy="1409700"/>
          </a:xfrm>
          <a:solidFill>
            <a:schemeClr val="bg1"/>
          </a:solidFill>
          <a:effectLst>
            <a:outerShdw blurRad="50800" dist="38100" dir="2700000" algn="tl" rotWithShape="0">
              <a:prstClr val="black">
                <a:alpha val="40000"/>
              </a:prstClr>
            </a:outerShdw>
          </a:effectLst>
        </p:grpSpPr>
        <p:sp>
          <p:nvSpPr>
            <p:cNvPr id="46"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3">
            <a:extLst>
              <a:ext uri="{FF2B5EF4-FFF2-40B4-BE49-F238E27FC236}">
                <a16:creationId xmlns:a16="http://schemas.microsoft.com/office/drawing/2014/main" id="{DC6D7FB8-61D0-44D5-BCA7-161077A98039}"/>
              </a:ext>
            </a:extLst>
          </p:cNvPr>
          <p:cNvPicPr>
            <a:picLocks noChangeAspect="1"/>
          </p:cNvPicPr>
          <p:nvPr/>
        </p:nvPicPr>
        <p:blipFill>
          <a:blip r:embed="rId3"/>
          <a:stretch>
            <a:fillRect/>
          </a:stretch>
        </p:blipFill>
        <p:spPr>
          <a:xfrm>
            <a:off x="6943706" y="1306504"/>
            <a:ext cx="5026976" cy="4812454"/>
          </a:xfrm>
          <a:prstGeom prst="rect">
            <a:avLst/>
          </a:prstGeom>
        </p:spPr>
      </p:pic>
    </p:spTree>
    <p:extLst>
      <p:ext uri="{BB962C8B-B14F-4D97-AF65-F5344CB8AC3E}">
        <p14:creationId xmlns:p14="http://schemas.microsoft.com/office/powerpoint/2010/main" val="301820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95402" y="1457338"/>
            <a:ext cx="5042954" cy="1661160"/>
          </a:xfrm>
          <a:prstGeom prst="rect">
            <a:avLst/>
          </a:prstGeom>
          <a:noFill/>
        </p:spPr>
        <p:txBody>
          <a:bodyPr wrap="square" rtlCol="0">
            <a:spAutoFit/>
          </a:bodyPr>
          <a:lstStyle/>
          <a:p>
            <a:pPr algn="ctr" defTabSz="1219170">
              <a:lnSpc>
                <a:spcPct val="130000"/>
              </a:lnSpc>
            </a:pPr>
            <a:r>
              <a:rPr lang="zh-CN" altLang="en-US" sz="1600" kern="0" dirty="0">
                <a:solidFill>
                  <a:schemeClr val="tx1">
                    <a:lumMod val="65000"/>
                    <a:lumOff val="35000"/>
                  </a:schemeClr>
                </a:solidFill>
              </a:rPr>
              <a:t>在随机节点的部署中，与先前的策略相同，我们首先确定向上和向下的传感器节点所需的坐标，然后在可用的随机节点中搜索到所需位置有最小欧几里得距离和足够能量的节点。然后将他们旋转至和确定有序节点相同的方向。</a:t>
            </a:r>
          </a:p>
        </p:txBody>
      </p:sp>
      <p:sp>
        <p:nvSpPr>
          <p:cNvPr id="29" name="文本占位符 7"/>
          <p:cNvSpPr>
            <a:spLocks noGrp="1"/>
          </p:cNvSpPr>
          <p:nvPr>
            <p:ph type="body" sz="quarter" idx="15"/>
          </p:nvPr>
        </p:nvSpPr>
        <p:spPr>
          <a:xfrm>
            <a:off x="695402" y="57750"/>
            <a:ext cx="7928834" cy="584775"/>
          </a:xfrm>
        </p:spPr>
        <p:txBody>
          <a:bodyPr/>
          <a:lstStyle/>
          <a:p>
            <a:r>
              <a:rPr lang="zh-CN" altLang="en-US" dirty="0"/>
              <a:t>随机传感器节点部署策略</a:t>
            </a:r>
            <a:endParaRPr lang="en-US" altLang="zh-CN" dirty="0"/>
          </a:p>
        </p:txBody>
      </p:sp>
      <p:pic>
        <p:nvPicPr>
          <p:cNvPr id="3" name="图片 2">
            <a:extLst>
              <a:ext uri="{FF2B5EF4-FFF2-40B4-BE49-F238E27FC236}">
                <a16:creationId xmlns:a16="http://schemas.microsoft.com/office/drawing/2014/main" id="{A53958D2-3CD1-45B7-AAE3-17491A8BD492}"/>
              </a:ext>
            </a:extLst>
          </p:cNvPr>
          <p:cNvPicPr>
            <a:picLocks noChangeAspect="1"/>
          </p:cNvPicPr>
          <p:nvPr/>
        </p:nvPicPr>
        <p:blipFill>
          <a:blip r:embed="rId3"/>
          <a:stretch>
            <a:fillRect/>
          </a:stretch>
        </p:blipFill>
        <p:spPr>
          <a:xfrm>
            <a:off x="5738355" y="1759715"/>
            <a:ext cx="6453645" cy="3836882"/>
          </a:xfrm>
          <a:prstGeom prst="rect">
            <a:avLst/>
          </a:prstGeom>
        </p:spPr>
      </p:pic>
      <p:sp>
        <p:nvSpPr>
          <p:cNvPr id="4" name="文本框 3">
            <a:extLst>
              <a:ext uri="{FF2B5EF4-FFF2-40B4-BE49-F238E27FC236}">
                <a16:creationId xmlns:a16="http://schemas.microsoft.com/office/drawing/2014/main" id="{3341C6CB-A82F-4A76-8CD3-DB74BB236CEA}"/>
              </a:ext>
            </a:extLst>
          </p:cNvPr>
          <p:cNvSpPr txBox="1"/>
          <p:nvPr/>
        </p:nvSpPr>
        <p:spPr>
          <a:xfrm>
            <a:off x="695401" y="3612242"/>
            <a:ext cx="5042954" cy="1341073"/>
          </a:xfrm>
          <a:prstGeom prst="rect">
            <a:avLst/>
          </a:prstGeom>
          <a:noFill/>
        </p:spPr>
        <p:txBody>
          <a:bodyPr wrap="square" rtlCol="0">
            <a:spAutoFit/>
          </a:bodyPr>
          <a:lstStyle/>
          <a:p>
            <a:pPr algn="ctr" defTabSz="1219170">
              <a:lnSpc>
                <a:spcPct val="130000"/>
              </a:lnSpc>
              <a:spcBef>
                <a:spcPts val="600"/>
              </a:spcBef>
            </a:pPr>
            <a:r>
              <a:rPr lang="zh-CN" altLang="en-US" sz="1600" kern="0" dirty="0">
                <a:solidFill>
                  <a:schemeClr val="tx1">
                    <a:lumMod val="65000"/>
                    <a:lumOff val="35000"/>
                  </a:schemeClr>
                </a:solidFill>
                <a:sym typeface="+mn-lt"/>
              </a:rPr>
              <a:t>为了找到最佳传感器节点，需要定义一个可接受的偏差。用户可以通过更改该此值来控制到所需位置的最大距离。这种偏差是非常重要的，因为选择高或者低偏差率会导致最终覆盖率不合适。</a:t>
            </a:r>
          </a:p>
        </p:txBody>
      </p:sp>
      <p:pic>
        <p:nvPicPr>
          <p:cNvPr id="5" name="图片 4">
            <a:extLst>
              <a:ext uri="{FF2B5EF4-FFF2-40B4-BE49-F238E27FC236}">
                <a16:creationId xmlns:a16="http://schemas.microsoft.com/office/drawing/2014/main" id="{F1E14049-8562-4EA4-ABD2-5448FBB8AFEA}"/>
              </a:ext>
            </a:extLst>
          </p:cNvPr>
          <p:cNvPicPr>
            <a:picLocks noChangeAspect="1"/>
          </p:cNvPicPr>
          <p:nvPr/>
        </p:nvPicPr>
        <p:blipFill>
          <a:blip r:embed="rId4"/>
          <a:stretch>
            <a:fillRect/>
          </a:stretch>
        </p:blipFill>
        <p:spPr>
          <a:xfrm>
            <a:off x="607031" y="5144682"/>
            <a:ext cx="4847285" cy="1184940"/>
          </a:xfrm>
          <a:prstGeom prst="rect">
            <a:avLst/>
          </a:prstGeom>
        </p:spPr>
      </p:pic>
    </p:spTree>
    <p:extLst>
      <p:ext uri="{BB962C8B-B14F-4D97-AF65-F5344CB8AC3E}">
        <p14:creationId xmlns:p14="http://schemas.microsoft.com/office/powerpoint/2010/main" val="363015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2D788DA-D14D-43E6-A5C1-AAF4E71F59F0}"/>
              </a:ext>
            </a:extLst>
          </p:cNvPr>
          <p:cNvSpPr>
            <a:spLocks noGrp="1"/>
          </p:cNvSpPr>
          <p:nvPr>
            <p:ph type="body" sz="quarter" idx="15"/>
          </p:nvPr>
        </p:nvSpPr>
        <p:spPr/>
        <p:txBody>
          <a:bodyPr/>
          <a:lstStyle/>
          <a:p>
            <a:r>
              <a:rPr lang="zh-CN" altLang="en-US" dirty="0"/>
              <a:t>确定准确的目标位置估计所需的传感器节点</a:t>
            </a:r>
          </a:p>
        </p:txBody>
      </p:sp>
      <p:pic>
        <p:nvPicPr>
          <p:cNvPr id="4" name="图片 3">
            <a:extLst>
              <a:ext uri="{FF2B5EF4-FFF2-40B4-BE49-F238E27FC236}">
                <a16:creationId xmlns:a16="http://schemas.microsoft.com/office/drawing/2014/main" id="{5AD3D404-B0DF-4BAB-AA36-85257C6B1B2F}"/>
              </a:ext>
            </a:extLst>
          </p:cNvPr>
          <p:cNvPicPr>
            <a:picLocks noChangeAspect="1"/>
          </p:cNvPicPr>
          <p:nvPr/>
        </p:nvPicPr>
        <p:blipFill>
          <a:blip r:embed="rId2"/>
          <a:stretch>
            <a:fillRect/>
          </a:stretch>
        </p:blipFill>
        <p:spPr>
          <a:xfrm>
            <a:off x="7317739" y="1023877"/>
            <a:ext cx="4262447" cy="2697891"/>
          </a:xfrm>
          <a:prstGeom prst="rect">
            <a:avLst/>
          </a:prstGeom>
        </p:spPr>
      </p:pic>
      <p:sp>
        <p:nvSpPr>
          <p:cNvPr id="5" name="文本框 4">
            <a:extLst>
              <a:ext uri="{FF2B5EF4-FFF2-40B4-BE49-F238E27FC236}">
                <a16:creationId xmlns:a16="http://schemas.microsoft.com/office/drawing/2014/main" id="{25EE1775-C0CB-40B9-81A7-53D3D4E4D4EC}"/>
              </a:ext>
            </a:extLst>
          </p:cNvPr>
          <p:cNvSpPr txBox="1"/>
          <p:nvPr/>
        </p:nvSpPr>
        <p:spPr>
          <a:xfrm>
            <a:off x="695402" y="3183971"/>
            <a:ext cx="6026240" cy="1021433"/>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虽然传感器节点可以测量轴承，但这些测量结果易受噪声影响。由于噪音可以认为是</a:t>
            </a:r>
            <a:r>
              <a:rPr lang="en-IE" altLang="zh-CN" sz="1600" kern="0" dirty="0">
                <a:latin typeface="微软雅黑" panose="020B0503020204020204" pitchFamily="34" charset="-122"/>
                <a:ea typeface="微软雅黑" panose="020B0503020204020204" pitchFamily="34" charset="-122"/>
                <a:cs typeface="+mn-ea"/>
                <a:sym typeface="+mn-lt"/>
              </a:rPr>
              <a:t>N</a:t>
            </a:r>
            <a:r>
              <a:rPr lang="zh-CN" altLang="en-US" sz="1600" kern="0" dirty="0">
                <a:latin typeface="微软雅黑" panose="020B0503020204020204" pitchFamily="34" charset="-122"/>
                <a:ea typeface="微软雅黑" panose="020B0503020204020204" pitchFamily="34" charset="-122"/>
                <a:cs typeface="+mn-ea"/>
                <a:sym typeface="+mn-lt"/>
              </a:rPr>
              <a:t>（</a:t>
            </a:r>
            <a:r>
              <a:rPr lang="en-US" altLang="zh-CN" sz="1600" kern="0" dirty="0">
                <a:latin typeface="微软雅黑" panose="020B0503020204020204" pitchFamily="34" charset="-122"/>
                <a:ea typeface="微软雅黑" panose="020B0503020204020204" pitchFamily="34" charset="-122"/>
                <a:cs typeface="+mn-ea"/>
                <a:sym typeface="+mn-lt"/>
              </a:rPr>
              <a:t>0</a:t>
            </a:r>
            <a:r>
              <a:rPr lang="en-IE" altLang="zh-CN" sz="1600" kern="0" dirty="0">
                <a:latin typeface="微软雅黑" panose="020B0503020204020204" pitchFamily="34" charset="-122"/>
                <a:ea typeface="微软雅黑" panose="020B0503020204020204" pitchFamily="34" charset="-122"/>
                <a:cs typeface="+mn-ea"/>
                <a:sym typeface="+mn-lt"/>
              </a:rPr>
              <a:t>,</a:t>
            </a:r>
            <a:r>
              <a:rPr lang="el-GR" altLang="zh-CN" sz="1600" kern="0" dirty="0">
                <a:latin typeface="微软雅黑" panose="020B0503020204020204" pitchFamily="34" charset="-122"/>
                <a:ea typeface="微软雅黑" panose="020B0503020204020204" pitchFamily="34" charset="-122"/>
                <a:cs typeface="+mn-ea"/>
                <a:sym typeface="+mn-lt"/>
              </a:rPr>
              <a:t>σ2 υ </a:t>
            </a:r>
            <a:r>
              <a:rPr lang="zh-CN" altLang="en-US" sz="1600" kern="0" dirty="0">
                <a:latin typeface="微软雅黑" panose="020B0503020204020204" pitchFamily="34" charset="-122"/>
                <a:ea typeface="微软雅黑" panose="020B0503020204020204" pitchFamily="34" charset="-122"/>
                <a:cs typeface="+mn-ea"/>
                <a:sym typeface="+mn-lt"/>
              </a:rPr>
              <a:t>），所以测量误差</a:t>
            </a:r>
            <a:r>
              <a:rPr lang="el-GR" altLang="zh-CN" sz="1600" kern="0" dirty="0">
                <a:latin typeface="微软雅黑" panose="020B0503020204020204" pitchFamily="34" charset="-122"/>
                <a:ea typeface="微软雅黑" panose="020B0503020204020204" pitchFamily="34" charset="-122"/>
                <a:cs typeface="+mn-ea"/>
                <a:sym typeface="+mn-lt"/>
              </a:rPr>
              <a:t>“ υ</a:t>
            </a:r>
            <a:r>
              <a:rPr lang="en-IE" altLang="zh-CN" sz="1600" kern="0" dirty="0" err="1">
                <a:latin typeface="微软雅黑" panose="020B0503020204020204" pitchFamily="34" charset="-122"/>
                <a:ea typeface="微软雅黑" panose="020B0503020204020204" pitchFamily="34" charset="-122"/>
                <a:cs typeface="+mn-ea"/>
                <a:sym typeface="+mn-lt"/>
              </a:rPr>
              <a:t>i</a:t>
            </a:r>
            <a:r>
              <a:rPr lang="en-IE" altLang="zh-CN" sz="1600" kern="0" dirty="0">
                <a:latin typeface="微软雅黑" panose="020B0503020204020204" pitchFamily="34" charset="-122"/>
                <a:ea typeface="微软雅黑" panose="020B0503020204020204" pitchFamily="34" charset="-122"/>
                <a:cs typeface="+mn-ea"/>
                <a:sym typeface="+mn-lt"/>
              </a:rPr>
              <a:t>”</a:t>
            </a:r>
            <a:r>
              <a:rPr lang="zh-CN" altLang="en-US" sz="1600" kern="0" dirty="0">
                <a:latin typeface="微软雅黑" panose="020B0503020204020204" pitchFamily="34" charset="-122"/>
                <a:ea typeface="微软雅黑" panose="020B0503020204020204" pitchFamily="34" charset="-122"/>
                <a:cs typeface="+mn-ea"/>
                <a:sym typeface="+mn-lt"/>
              </a:rPr>
              <a:t>可以认为是在一个确定的范围。</a:t>
            </a:r>
          </a:p>
        </p:txBody>
      </p:sp>
      <p:sp>
        <p:nvSpPr>
          <p:cNvPr id="6" name="文本框 5">
            <a:extLst>
              <a:ext uri="{FF2B5EF4-FFF2-40B4-BE49-F238E27FC236}">
                <a16:creationId xmlns:a16="http://schemas.microsoft.com/office/drawing/2014/main" id="{210553A0-2D55-4E16-9369-C6E21C02F104}"/>
              </a:ext>
            </a:extLst>
          </p:cNvPr>
          <p:cNvSpPr txBox="1"/>
          <p:nvPr/>
        </p:nvSpPr>
        <p:spPr>
          <a:xfrm>
            <a:off x="695402" y="1306654"/>
            <a:ext cx="6026240" cy="1341521"/>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图</a:t>
            </a:r>
            <a:r>
              <a:rPr lang="en-US" altLang="zh-CN" sz="1600" kern="0" dirty="0">
                <a:latin typeface="微软雅黑" panose="020B0503020204020204" pitchFamily="34" charset="-122"/>
                <a:ea typeface="微软雅黑" panose="020B0503020204020204" pitchFamily="34" charset="-122"/>
                <a:cs typeface="+mn-ea"/>
                <a:sym typeface="+mn-lt"/>
              </a:rPr>
              <a:t>10</a:t>
            </a:r>
            <a:r>
              <a:rPr lang="zh-CN" altLang="en-US" sz="1600" kern="0" dirty="0">
                <a:latin typeface="微软雅黑" panose="020B0503020204020204" pitchFamily="34" charset="-122"/>
                <a:ea typeface="微软雅黑" panose="020B0503020204020204" pitchFamily="34" charset="-122"/>
                <a:cs typeface="+mn-ea"/>
                <a:sym typeface="+mn-lt"/>
              </a:rPr>
              <a:t>显示了初始目标位置估计（</a:t>
            </a:r>
            <a:r>
              <a:rPr lang="en-US" altLang="zh-CN" sz="1600" kern="0" dirty="0">
                <a:latin typeface="微软雅黑" panose="020B0503020204020204" pitchFamily="34" charset="-122"/>
                <a:ea typeface="微软雅黑" panose="020B0503020204020204" pitchFamily="34" charset="-122"/>
                <a:cs typeface="+mn-ea"/>
                <a:sym typeface="+mn-lt"/>
              </a:rPr>
              <a:t>ITPE</a:t>
            </a:r>
            <a:r>
              <a:rPr lang="zh-CN" altLang="en-US" sz="1600" kern="0" dirty="0">
                <a:latin typeface="微软雅黑" panose="020B0503020204020204" pitchFamily="34" charset="-122"/>
                <a:ea typeface="微软雅黑" panose="020B0503020204020204" pitchFamily="34" charset="-122"/>
                <a:cs typeface="+mn-ea"/>
                <a:sym typeface="+mn-lt"/>
              </a:rPr>
              <a:t>），可接受目标区域（</a:t>
            </a:r>
            <a:r>
              <a:rPr lang="en-US" altLang="zh-CN" sz="1600" kern="0" dirty="0">
                <a:latin typeface="微软雅黑" panose="020B0503020204020204" pitchFamily="34" charset="-122"/>
                <a:ea typeface="微软雅黑" panose="020B0503020204020204" pitchFamily="34" charset="-122"/>
                <a:cs typeface="+mn-ea"/>
                <a:sym typeface="+mn-lt"/>
              </a:rPr>
              <a:t>ATA</a:t>
            </a:r>
            <a:r>
              <a:rPr lang="zh-CN" altLang="en-US" sz="1600" kern="0" dirty="0">
                <a:latin typeface="微软雅黑" panose="020B0503020204020204" pitchFamily="34" charset="-122"/>
                <a:ea typeface="微软雅黑" panose="020B0503020204020204" pitchFamily="34" charset="-122"/>
                <a:cs typeface="+mn-ea"/>
                <a:sym typeface="+mn-lt"/>
              </a:rPr>
              <a:t>）和应用程序定义区域（</a:t>
            </a:r>
            <a:r>
              <a:rPr lang="en-US" altLang="zh-CN" sz="1600" kern="0" dirty="0">
                <a:latin typeface="微软雅黑" panose="020B0503020204020204" pitchFamily="34" charset="-122"/>
                <a:ea typeface="微软雅黑" panose="020B0503020204020204" pitchFamily="34" charset="-122"/>
                <a:cs typeface="+mn-ea"/>
                <a:sym typeface="+mn-lt"/>
              </a:rPr>
              <a:t>AA</a:t>
            </a:r>
            <a:r>
              <a:rPr lang="zh-CN" altLang="en-US" sz="1600" kern="0" dirty="0">
                <a:latin typeface="微软雅黑" panose="020B0503020204020204" pitchFamily="34" charset="-122"/>
                <a:ea typeface="微软雅黑" panose="020B0503020204020204" pitchFamily="34" charset="-122"/>
                <a:cs typeface="+mn-ea"/>
                <a:sym typeface="+mn-lt"/>
              </a:rPr>
              <a:t>）。将</a:t>
            </a:r>
            <a:r>
              <a:rPr lang="en-US" altLang="zh-CN" sz="1600" kern="0" dirty="0">
                <a:latin typeface="微软雅黑" panose="020B0503020204020204" pitchFamily="34" charset="-122"/>
                <a:ea typeface="微软雅黑" panose="020B0503020204020204" pitchFamily="34" charset="-122"/>
                <a:cs typeface="+mn-ea"/>
                <a:sym typeface="+mn-lt"/>
              </a:rPr>
              <a:t>AA</a:t>
            </a:r>
            <a:r>
              <a:rPr lang="zh-CN" altLang="en-US" sz="1600" kern="0" dirty="0">
                <a:latin typeface="微软雅黑" panose="020B0503020204020204" pitchFamily="34" charset="-122"/>
                <a:ea typeface="微软雅黑" panose="020B0503020204020204" pitchFamily="34" charset="-122"/>
                <a:cs typeface="+mn-ea"/>
                <a:sym typeface="+mn-lt"/>
              </a:rPr>
              <a:t>定义为最终估算目标的区域。为了确定理想的目标区域，还定义了系数</a:t>
            </a:r>
            <a:r>
              <a:rPr lang="el-GR" altLang="zh-CN" sz="1600" kern="0" dirty="0">
                <a:latin typeface="微软雅黑" panose="020B0503020204020204" pitchFamily="34" charset="-122"/>
                <a:ea typeface="微软雅黑" panose="020B0503020204020204" pitchFamily="34" charset="-122"/>
                <a:cs typeface="+mn-ea"/>
                <a:sym typeface="+mn-lt"/>
              </a:rPr>
              <a:t>λ</a:t>
            </a:r>
            <a:r>
              <a:rPr lang="zh-CN" altLang="en-US" sz="1600" kern="0" dirty="0">
                <a:latin typeface="微软雅黑" panose="020B0503020204020204" pitchFamily="34" charset="-122"/>
                <a:ea typeface="微软雅黑" panose="020B0503020204020204" pitchFamily="34" charset="-122"/>
                <a:cs typeface="+mn-ea"/>
                <a:sym typeface="+mn-lt"/>
              </a:rPr>
              <a:t>（我们通常认为</a:t>
            </a:r>
            <a:r>
              <a:rPr lang="el-GR" altLang="zh-CN" sz="1600" kern="0" dirty="0">
                <a:latin typeface="微软雅黑" panose="020B0503020204020204" pitchFamily="34" charset="-122"/>
                <a:ea typeface="微软雅黑" panose="020B0503020204020204" pitchFamily="34" charset="-122"/>
                <a:cs typeface="+mn-ea"/>
                <a:sym typeface="+mn-lt"/>
              </a:rPr>
              <a:t>λ </a:t>
            </a:r>
            <a:r>
              <a:rPr lang="en-US" altLang="zh-CN" sz="1600" kern="0" dirty="0">
                <a:latin typeface="微软雅黑" panose="020B0503020204020204" pitchFamily="34" charset="-122"/>
                <a:ea typeface="微软雅黑" panose="020B0503020204020204" pitchFamily="34" charset="-122"/>
                <a:cs typeface="+mn-ea"/>
                <a:sym typeface="+mn-lt"/>
              </a:rPr>
              <a:t>=0.9</a:t>
            </a:r>
            <a:r>
              <a:rPr lang="zh-CN" altLang="en-US" sz="1600" kern="0" dirty="0">
                <a:latin typeface="微软雅黑" panose="020B0503020204020204" pitchFamily="34" charset="-122"/>
                <a:ea typeface="微软雅黑" panose="020B0503020204020204" pitchFamily="34" charset="-122"/>
                <a:cs typeface="+mn-ea"/>
                <a:sym typeface="+mn-lt"/>
              </a:rPr>
              <a:t>）来提高我们提出的算法的可靠性。</a:t>
            </a:r>
          </a:p>
        </p:txBody>
      </p:sp>
      <p:pic>
        <p:nvPicPr>
          <p:cNvPr id="7" name="图片 6">
            <a:extLst>
              <a:ext uri="{FF2B5EF4-FFF2-40B4-BE49-F238E27FC236}">
                <a16:creationId xmlns:a16="http://schemas.microsoft.com/office/drawing/2014/main" id="{BB103978-46F5-4170-9156-093328105E01}"/>
              </a:ext>
            </a:extLst>
          </p:cNvPr>
          <p:cNvPicPr>
            <a:picLocks noChangeAspect="1"/>
          </p:cNvPicPr>
          <p:nvPr/>
        </p:nvPicPr>
        <p:blipFill>
          <a:blip r:embed="rId3"/>
          <a:stretch>
            <a:fillRect/>
          </a:stretch>
        </p:blipFill>
        <p:spPr>
          <a:xfrm>
            <a:off x="7317739" y="4205404"/>
            <a:ext cx="4200000" cy="1095238"/>
          </a:xfrm>
          <a:prstGeom prst="rect">
            <a:avLst/>
          </a:prstGeom>
        </p:spPr>
      </p:pic>
    </p:spTree>
    <p:extLst>
      <p:ext uri="{BB962C8B-B14F-4D97-AF65-F5344CB8AC3E}">
        <p14:creationId xmlns:p14="http://schemas.microsoft.com/office/powerpoint/2010/main" val="7832922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DDC34B-3DAB-4C6F-AC9E-74F3DBA6957F}"/>
              </a:ext>
            </a:extLst>
          </p:cNvPr>
          <p:cNvSpPr>
            <a:spLocks noGrp="1"/>
          </p:cNvSpPr>
          <p:nvPr>
            <p:ph type="body" sz="quarter" idx="15"/>
          </p:nvPr>
        </p:nvSpPr>
        <p:spPr>
          <a:xfrm>
            <a:off x="695402" y="57750"/>
            <a:ext cx="7928834" cy="584775"/>
          </a:xfrm>
        </p:spPr>
        <p:txBody>
          <a:bodyPr/>
          <a:lstStyle/>
          <a:p>
            <a:r>
              <a:rPr lang="zh-CN" altLang="en-US" dirty="0"/>
              <a:t>确定准确的目标位置估计所需的传感器节点</a:t>
            </a:r>
          </a:p>
        </p:txBody>
      </p:sp>
      <p:pic>
        <p:nvPicPr>
          <p:cNvPr id="4" name="图片 3">
            <a:extLst>
              <a:ext uri="{FF2B5EF4-FFF2-40B4-BE49-F238E27FC236}">
                <a16:creationId xmlns:a16="http://schemas.microsoft.com/office/drawing/2014/main" id="{6FF73E46-3347-4235-B688-0EF99C9230CC}"/>
              </a:ext>
            </a:extLst>
          </p:cNvPr>
          <p:cNvPicPr>
            <a:picLocks noChangeAspect="1"/>
          </p:cNvPicPr>
          <p:nvPr/>
        </p:nvPicPr>
        <p:blipFill>
          <a:blip r:embed="rId2"/>
          <a:stretch>
            <a:fillRect/>
          </a:stretch>
        </p:blipFill>
        <p:spPr>
          <a:xfrm>
            <a:off x="5648012" y="955595"/>
            <a:ext cx="5072068" cy="5377518"/>
          </a:xfrm>
          <a:prstGeom prst="rect">
            <a:avLst/>
          </a:prstGeom>
        </p:spPr>
      </p:pic>
      <p:pic>
        <p:nvPicPr>
          <p:cNvPr id="5" name="图片 4">
            <a:extLst>
              <a:ext uri="{FF2B5EF4-FFF2-40B4-BE49-F238E27FC236}">
                <a16:creationId xmlns:a16="http://schemas.microsoft.com/office/drawing/2014/main" id="{4BC30FF5-CF73-4EAD-A95E-7855C096030E}"/>
              </a:ext>
            </a:extLst>
          </p:cNvPr>
          <p:cNvPicPr>
            <a:picLocks noChangeAspect="1"/>
          </p:cNvPicPr>
          <p:nvPr/>
        </p:nvPicPr>
        <p:blipFill>
          <a:blip r:embed="rId3"/>
          <a:stretch>
            <a:fillRect/>
          </a:stretch>
        </p:blipFill>
        <p:spPr>
          <a:xfrm>
            <a:off x="972356" y="2196399"/>
            <a:ext cx="3742857" cy="1161905"/>
          </a:xfrm>
          <a:prstGeom prst="rect">
            <a:avLst/>
          </a:prstGeom>
        </p:spPr>
      </p:pic>
      <p:pic>
        <p:nvPicPr>
          <p:cNvPr id="6" name="图片 5">
            <a:extLst>
              <a:ext uri="{FF2B5EF4-FFF2-40B4-BE49-F238E27FC236}">
                <a16:creationId xmlns:a16="http://schemas.microsoft.com/office/drawing/2014/main" id="{C9C6F25D-0207-4256-918A-469F97D282E9}"/>
              </a:ext>
            </a:extLst>
          </p:cNvPr>
          <p:cNvPicPr>
            <a:picLocks noChangeAspect="1"/>
          </p:cNvPicPr>
          <p:nvPr/>
        </p:nvPicPr>
        <p:blipFill>
          <a:blip r:embed="rId4"/>
          <a:stretch>
            <a:fillRect/>
          </a:stretch>
        </p:blipFill>
        <p:spPr>
          <a:xfrm>
            <a:off x="1113253" y="4851419"/>
            <a:ext cx="2961905" cy="1171429"/>
          </a:xfrm>
          <a:prstGeom prst="rect">
            <a:avLst/>
          </a:prstGeom>
        </p:spPr>
      </p:pic>
      <p:pic>
        <p:nvPicPr>
          <p:cNvPr id="7" name="图片 6">
            <a:extLst>
              <a:ext uri="{FF2B5EF4-FFF2-40B4-BE49-F238E27FC236}">
                <a16:creationId xmlns:a16="http://schemas.microsoft.com/office/drawing/2014/main" id="{ADEB3939-1918-44E8-99A7-73D52ABF7BBA}"/>
              </a:ext>
            </a:extLst>
          </p:cNvPr>
          <p:cNvPicPr>
            <a:picLocks noChangeAspect="1"/>
          </p:cNvPicPr>
          <p:nvPr/>
        </p:nvPicPr>
        <p:blipFill>
          <a:blip r:embed="rId5"/>
          <a:stretch>
            <a:fillRect/>
          </a:stretch>
        </p:blipFill>
        <p:spPr>
          <a:xfrm>
            <a:off x="1846587" y="3644354"/>
            <a:ext cx="2228571" cy="647619"/>
          </a:xfrm>
          <a:prstGeom prst="rect">
            <a:avLst/>
          </a:prstGeom>
        </p:spPr>
      </p:pic>
      <p:sp>
        <p:nvSpPr>
          <p:cNvPr id="8" name="文本框 7">
            <a:extLst>
              <a:ext uri="{FF2B5EF4-FFF2-40B4-BE49-F238E27FC236}">
                <a16:creationId xmlns:a16="http://schemas.microsoft.com/office/drawing/2014/main" id="{A24E6A38-F3E0-4054-A6E0-9B11A401BEBB}"/>
              </a:ext>
            </a:extLst>
          </p:cNvPr>
          <p:cNvSpPr txBox="1"/>
          <p:nvPr/>
        </p:nvSpPr>
        <p:spPr>
          <a:xfrm>
            <a:off x="939217" y="3432491"/>
            <a:ext cx="3720602" cy="1418465"/>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如果</a:t>
            </a:r>
            <a:r>
              <a:rPr lang="en-IE" altLang="zh-CN" sz="1600" kern="0" dirty="0">
                <a:latin typeface="微软雅黑" panose="020B0503020204020204" pitchFamily="34" charset="-122"/>
                <a:ea typeface="微软雅黑" panose="020B0503020204020204" pitchFamily="34" charset="-122"/>
                <a:cs typeface="+mn-ea"/>
                <a:sym typeface="+mn-lt"/>
              </a:rPr>
              <a:t>P (ABER) &gt; 0.99</a:t>
            </a:r>
            <a:r>
              <a:rPr lang="zh-CN" altLang="en-US" sz="1600" kern="0" dirty="0">
                <a:latin typeface="微软雅黑" panose="020B0503020204020204" pitchFamily="34" charset="-122"/>
                <a:ea typeface="微软雅黑" panose="020B0503020204020204" pitchFamily="34" charset="-122"/>
                <a:cs typeface="+mn-ea"/>
                <a:sym typeface="+mn-lt"/>
              </a:rPr>
              <a:t>，那么</a:t>
            </a:r>
            <a:r>
              <a:rPr lang="en-US" altLang="zh-CN" sz="1600" kern="0" dirty="0">
                <a:latin typeface="微软雅黑" panose="020B0503020204020204" pitchFamily="34" charset="-122"/>
                <a:ea typeface="微软雅黑" panose="020B0503020204020204" pitchFamily="34" charset="-122"/>
                <a:cs typeface="+mn-ea"/>
                <a:sym typeface="+mn-lt"/>
              </a:rPr>
              <a:t>ABER</a:t>
            </a:r>
            <a:r>
              <a:rPr lang="zh-CN" altLang="en-US" sz="1600" kern="0" dirty="0">
                <a:latin typeface="微软雅黑" panose="020B0503020204020204" pitchFamily="34" charset="-122"/>
                <a:ea typeface="微软雅黑" panose="020B0503020204020204" pitchFamily="34" charset="-122"/>
                <a:cs typeface="+mn-ea"/>
                <a:sym typeface="+mn-lt"/>
              </a:rPr>
              <a:t>可以近似的认为</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我们可以基于</a:t>
            </a:r>
            <a:r>
              <a:rPr lang="en-US" altLang="zh-CN" sz="1600" kern="0" dirty="0">
                <a:latin typeface="微软雅黑" panose="020B0503020204020204" pitchFamily="34" charset="-122"/>
                <a:ea typeface="微软雅黑" panose="020B0503020204020204" pitchFamily="34" charset="-122"/>
                <a:cs typeface="+mn-ea"/>
                <a:sym typeface="+mn-lt"/>
              </a:rPr>
              <a:t>ATA</a:t>
            </a:r>
            <a:r>
              <a:rPr lang="zh-CN" altLang="en-US" sz="1600" kern="0" dirty="0">
                <a:latin typeface="微软雅黑" panose="020B0503020204020204" pitchFamily="34" charset="-122"/>
                <a:ea typeface="微软雅黑" panose="020B0503020204020204" pitchFamily="34" charset="-122"/>
                <a:cs typeface="+mn-ea"/>
                <a:sym typeface="+mn-lt"/>
              </a:rPr>
              <a:t>和节点与目标位置的主要估计之间的相对距离来计算</a:t>
            </a:r>
            <a:r>
              <a:rPr lang="en-US" altLang="zh-CN" sz="1600" kern="0" dirty="0">
                <a:latin typeface="微软雅黑" panose="020B0503020204020204" pitchFamily="34" charset="-122"/>
                <a:ea typeface="微软雅黑" panose="020B0503020204020204" pitchFamily="34" charset="-122"/>
                <a:cs typeface="+mn-ea"/>
                <a:sym typeface="+mn-lt"/>
              </a:rPr>
              <a:t>ABER</a:t>
            </a:r>
            <a:r>
              <a:rPr lang="zh-CN" altLang="en-US" sz="1600" kern="0" dirty="0">
                <a:latin typeface="微软雅黑" panose="020B0503020204020204" pitchFamily="34" charset="-122"/>
                <a:ea typeface="微软雅黑" panose="020B0503020204020204" pitchFamily="34" charset="-122"/>
                <a:cs typeface="+mn-ea"/>
                <a:sym typeface="+mn-lt"/>
              </a:rPr>
              <a:t>。</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0FB872F5-A66E-4B01-96BA-FE4FFBE8BDE4}"/>
              </a:ext>
            </a:extLst>
          </p:cNvPr>
          <p:cNvSpPr txBox="1"/>
          <p:nvPr/>
        </p:nvSpPr>
        <p:spPr>
          <a:xfrm>
            <a:off x="972356" y="1420866"/>
            <a:ext cx="3768286" cy="701346"/>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对于</a:t>
            </a:r>
            <a:r>
              <a:rPr lang="it-IT" altLang="zh-CN" sz="1600" kern="0" dirty="0">
                <a:latin typeface="微软雅黑" panose="020B0503020204020204" pitchFamily="34" charset="-122"/>
                <a:ea typeface="微软雅黑" panose="020B0503020204020204" pitchFamily="34" charset="-122"/>
                <a:cs typeface="+mn-ea"/>
                <a:sym typeface="+mn-lt"/>
              </a:rPr>
              <a:t>(−ABER/2) &lt;υ i &lt; (ABER/2),</a:t>
            </a:r>
            <a:r>
              <a:rPr lang="zh-CN" altLang="en-US" sz="1600" kern="0" dirty="0">
                <a:latin typeface="微软雅黑" panose="020B0503020204020204" pitchFamily="34" charset="-122"/>
                <a:ea typeface="微软雅黑" panose="020B0503020204020204" pitchFamily="34" charset="-122"/>
                <a:cs typeface="+mn-ea"/>
                <a:sym typeface="+mn-lt"/>
              </a:rPr>
              <a:t>的概率，我们可以用</a:t>
            </a:r>
            <a:r>
              <a:rPr lang="en-US" altLang="zh-CN" sz="1600" kern="0" dirty="0">
                <a:latin typeface="微软雅黑" panose="020B0503020204020204" pitchFamily="34" charset="-122"/>
                <a:ea typeface="微软雅黑" panose="020B0503020204020204" pitchFamily="34" charset="-122"/>
                <a:cs typeface="+mn-ea"/>
                <a:sym typeface="+mn-lt"/>
              </a:rPr>
              <a:t>P(ABER)</a:t>
            </a:r>
            <a:r>
              <a:rPr lang="zh-CN" altLang="en-US" sz="1600" kern="0" dirty="0">
                <a:latin typeface="微软雅黑" panose="020B0503020204020204" pitchFamily="34" charset="-122"/>
                <a:ea typeface="微软雅黑" panose="020B0503020204020204" pitchFamily="34" charset="-122"/>
                <a:cs typeface="+mn-ea"/>
                <a:sym typeface="+mn-lt"/>
              </a:rPr>
              <a:t>进行计算。</a:t>
            </a:r>
            <a:r>
              <a:rPr lang="it-IT" altLang="zh-CN" sz="1600" kern="0" dirty="0">
                <a:latin typeface="微软雅黑" panose="020B0503020204020204" pitchFamily="34" charset="-122"/>
                <a:ea typeface="微软雅黑" panose="020B0503020204020204" pitchFamily="34" charset="-122"/>
                <a:cs typeface="+mn-ea"/>
                <a:sym typeface="+mn-lt"/>
              </a:rPr>
              <a:t> </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1322893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E201E0A-EFF3-4F14-AAE7-36BC90CC14BA}"/>
              </a:ext>
            </a:extLst>
          </p:cNvPr>
          <p:cNvSpPr>
            <a:spLocks noGrp="1"/>
          </p:cNvSpPr>
          <p:nvPr>
            <p:ph type="body" sz="quarter" idx="15"/>
          </p:nvPr>
        </p:nvSpPr>
        <p:spPr>
          <a:xfrm>
            <a:off x="695402" y="57750"/>
            <a:ext cx="7928834" cy="584775"/>
          </a:xfrm>
        </p:spPr>
        <p:txBody>
          <a:bodyPr/>
          <a:lstStyle/>
          <a:p>
            <a:r>
              <a:rPr lang="zh-CN" altLang="en-US" dirty="0"/>
              <a:t>确定准确的目标位置估计所需的传感器节点</a:t>
            </a:r>
          </a:p>
        </p:txBody>
      </p:sp>
      <p:pic>
        <p:nvPicPr>
          <p:cNvPr id="9" name="图片 8">
            <a:extLst>
              <a:ext uri="{FF2B5EF4-FFF2-40B4-BE49-F238E27FC236}">
                <a16:creationId xmlns:a16="http://schemas.microsoft.com/office/drawing/2014/main" id="{117FDEB3-8B58-4B10-B641-19D4E0006B1C}"/>
              </a:ext>
            </a:extLst>
          </p:cNvPr>
          <p:cNvPicPr>
            <a:picLocks noChangeAspect="1"/>
          </p:cNvPicPr>
          <p:nvPr/>
        </p:nvPicPr>
        <p:blipFill>
          <a:blip r:embed="rId2"/>
          <a:stretch>
            <a:fillRect/>
          </a:stretch>
        </p:blipFill>
        <p:spPr>
          <a:xfrm>
            <a:off x="5838406" y="3143556"/>
            <a:ext cx="3542857" cy="1161905"/>
          </a:xfrm>
          <a:prstGeom prst="rect">
            <a:avLst/>
          </a:prstGeom>
        </p:spPr>
      </p:pic>
      <p:pic>
        <p:nvPicPr>
          <p:cNvPr id="10" name="图片 9">
            <a:extLst>
              <a:ext uri="{FF2B5EF4-FFF2-40B4-BE49-F238E27FC236}">
                <a16:creationId xmlns:a16="http://schemas.microsoft.com/office/drawing/2014/main" id="{B234E239-06DD-4E7E-88CB-7BB876CA9269}"/>
              </a:ext>
            </a:extLst>
          </p:cNvPr>
          <p:cNvPicPr>
            <a:picLocks noChangeAspect="1"/>
          </p:cNvPicPr>
          <p:nvPr/>
        </p:nvPicPr>
        <p:blipFill>
          <a:blip r:embed="rId3"/>
          <a:stretch>
            <a:fillRect/>
          </a:stretch>
        </p:blipFill>
        <p:spPr>
          <a:xfrm>
            <a:off x="6034646" y="4944139"/>
            <a:ext cx="3085714" cy="1333333"/>
          </a:xfrm>
          <a:prstGeom prst="rect">
            <a:avLst/>
          </a:prstGeom>
        </p:spPr>
      </p:pic>
      <p:sp>
        <p:nvSpPr>
          <p:cNvPr id="11" name="文本框 10">
            <a:extLst>
              <a:ext uri="{FF2B5EF4-FFF2-40B4-BE49-F238E27FC236}">
                <a16:creationId xmlns:a16="http://schemas.microsoft.com/office/drawing/2014/main" id="{C625881C-9A26-485E-9850-3052AE3E211E}"/>
              </a:ext>
            </a:extLst>
          </p:cNvPr>
          <p:cNvSpPr txBox="1"/>
          <p:nvPr/>
        </p:nvSpPr>
        <p:spPr>
          <a:xfrm>
            <a:off x="867354" y="2723894"/>
            <a:ext cx="3886765" cy="1661609"/>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考虑到多个传感器节点的测量结果，我们计算它们的平均值。用新的变量         来表示。当        满足公式时，我们就可以认为</a:t>
            </a:r>
            <a:r>
              <a:rPr lang="en-IE" altLang="zh-CN" sz="1600" kern="0" dirty="0">
                <a:latin typeface="微软雅黑" panose="020B0503020204020204" pitchFamily="34" charset="-122"/>
                <a:ea typeface="微软雅黑" panose="020B0503020204020204" pitchFamily="34" charset="-122"/>
                <a:cs typeface="+mn-ea"/>
                <a:sym typeface="+mn-lt"/>
              </a:rPr>
              <a:t>P (ABER) &gt; 0.99</a:t>
            </a:r>
            <a:r>
              <a:rPr lang="zh-CN" altLang="en-US" sz="1600" kern="0" dirty="0">
                <a:latin typeface="微软雅黑" panose="020B0503020204020204" pitchFamily="34" charset="-122"/>
                <a:ea typeface="微软雅黑" panose="020B0503020204020204" pitchFamily="34" charset="-122"/>
                <a:cs typeface="+mn-ea"/>
                <a:sym typeface="+mn-lt"/>
              </a:rPr>
              <a:t>。也就是说测量误差的角度将小于</a:t>
            </a:r>
            <a:r>
              <a:rPr lang="en-US" altLang="zh-CN" sz="1600" kern="0" dirty="0">
                <a:latin typeface="微软雅黑" panose="020B0503020204020204" pitchFamily="34" charset="-122"/>
                <a:ea typeface="微软雅黑" panose="020B0503020204020204" pitchFamily="34" charset="-122"/>
                <a:cs typeface="+mn-ea"/>
                <a:sym typeface="+mn-lt"/>
              </a:rPr>
              <a:t>ABER</a:t>
            </a:r>
            <a:r>
              <a:rPr lang="zh-CN" altLang="en-US" sz="1600" kern="0" dirty="0">
                <a:latin typeface="微软雅黑" panose="020B0503020204020204" pitchFamily="34" charset="-122"/>
                <a:ea typeface="微软雅黑" panose="020B0503020204020204" pitchFamily="34" charset="-122"/>
                <a:cs typeface="+mn-ea"/>
                <a:sym typeface="+mn-lt"/>
              </a:rPr>
              <a:t>的值。</a:t>
            </a:r>
          </a:p>
        </p:txBody>
      </p:sp>
      <p:pic>
        <p:nvPicPr>
          <p:cNvPr id="12" name="图片 11">
            <a:extLst>
              <a:ext uri="{FF2B5EF4-FFF2-40B4-BE49-F238E27FC236}">
                <a16:creationId xmlns:a16="http://schemas.microsoft.com/office/drawing/2014/main" id="{192F2509-4422-46D9-94F0-ECAC79DE412C}"/>
              </a:ext>
            </a:extLst>
          </p:cNvPr>
          <p:cNvPicPr>
            <a:picLocks noChangeAspect="1"/>
          </p:cNvPicPr>
          <p:nvPr/>
        </p:nvPicPr>
        <p:blipFill>
          <a:blip r:embed="rId4"/>
          <a:stretch>
            <a:fillRect/>
          </a:stretch>
        </p:blipFill>
        <p:spPr>
          <a:xfrm>
            <a:off x="3866438" y="3009966"/>
            <a:ext cx="419048" cy="457143"/>
          </a:xfrm>
          <a:prstGeom prst="rect">
            <a:avLst/>
          </a:prstGeom>
        </p:spPr>
      </p:pic>
      <p:pic>
        <p:nvPicPr>
          <p:cNvPr id="13" name="图片 12">
            <a:extLst>
              <a:ext uri="{FF2B5EF4-FFF2-40B4-BE49-F238E27FC236}">
                <a16:creationId xmlns:a16="http://schemas.microsoft.com/office/drawing/2014/main" id="{9AF040EE-1F75-47CD-954E-9EA6938F17B5}"/>
              </a:ext>
            </a:extLst>
          </p:cNvPr>
          <p:cNvPicPr>
            <a:picLocks noChangeAspect="1"/>
          </p:cNvPicPr>
          <p:nvPr/>
        </p:nvPicPr>
        <p:blipFill>
          <a:blip r:embed="rId5"/>
          <a:stretch>
            <a:fillRect/>
          </a:stretch>
        </p:blipFill>
        <p:spPr>
          <a:xfrm>
            <a:off x="6586024" y="1609683"/>
            <a:ext cx="2047619" cy="942857"/>
          </a:xfrm>
          <a:prstGeom prst="rect">
            <a:avLst/>
          </a:prstGeom>
        </p:spPr>
      </p:pic>
      <p:pic>
        <p:nvPicPr>
          <p:cNvPr id="14" name="图片 13">
            <a:extLst>
              <a:ext uri="{FF2B5EF4-FFF2-40B4-BE49-F238E27FC236}">
                <a16:creationId xmlns:a16="http://schemas.microsoft.com/office/drawing/2014/main" id="{F9B1ABF1-BEF3-4E47-ADE9-8F43BAA65431}"/>
              </a:ext>
            </a:extLst>
          </p:cNvPr>
          <p:cNvPicPr>
            <a:picLocks noChangeAspect="1"/>
          </p:cNvPicPr>
          <p:nvPr/>
        </p:nvPicPr>
        <p:blipFill>
          <a:blip r:embed="rId4"/>
          <a:stretch>
            <a:fillRect/>
          </a:stretch>
        </p:blipFill>
        <p:spPr>
          <a:xfrm>
            <a:off x="1803364" y="3336803"/>
            <a:ext cx="419048" cy="457143"/>
          </a:xfrm>
          <a:prstGeom prst="rect">
            <a:avLst/>
          </a:prstGeom>
        </p:spPr>
      </p:pic>
    </p:spTree>
    <p:extLst>
      <p:ext uri="{BB962C8B-B14F-4D97-AF65-F5344CB8AC3E}">
        <p14:creationId xmlns:p14="http://schemas.microsoft.com/office/powerpoint/2010/main" val="41739378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8A28710-2CAD-40B7-B567-D2A068B7872C}"/>
              </a:ext>
            </a:extLst>
          </p:cNvPr>
          <p:cNvSpPr>
            <a:spLocks noGrp="1"/>
          </p:cNvSpPr>
          <p:nvPr>
            <p:ph type="body" sz="quarter" idx="15"/>
          </p:nvPr>
        </p:nvSpPr>
        <p:spPr/>
        <p:txBody>
          <a:bodyPr/>
          <a:lstStyle/>
          <a:p>
            <a:r>
              <a:rPr lang="zh-CN" altLang="en-US" dirty="0"/>
              <a:t>用于目标位置估计的扩展卡尔曼滤波</a:t>
            </a:r>
          </a:p>
        </p:txBody>
      </p:sp>
      <p:pic>
        <p:nvPicPr>
          <p:cNvPr id="4" name="图片 3">
            <a:extLst>
              <a:ext uri="{FF2B5EF4-FFF2-40B4-BE49-F238E27FC236}">
                <a16:creationId xmlns:a16="http://schemas.microsoft.com/office/drawing/2014/main" id="{CEAE57E5-D361-4861-BC44-956788CA9AFD}"/>
              </a:ext>
            </a:extLst>
          </p:cNvPr>
          <p:cNvPicPr>
            <a:picLocks noChangeAspect="1"/>
          </p:cNvPicPr>
          <p:nvPr/>
        </p:nvPicPr>
        <p:blipFill>
          <a:blip r:embed="rId2"/>
          <a:stretch>
            <a:fillRect/>
          </a:stretch>
        </p:blipFill>
        <p:spPr>
          <a:xfrm>
            <a:off x="1050415" y="1420237"/>
            <a:ext cx="2561905" cy="628571"/>
          </a:xfrm>
          <a:prstGeom prst="rect">
            <a:avLst/>
          </a:prstGeom>
        </p:spPr>
      </p:pic>
      <p:pic>
        <p:nvPicPr>
          <p:cNvPr id="5" name="图片 4">
            <a:extLst>
              <a:ext uri="{FF2B5EF4-FFF2-40B4-BE49-F238E27FC236}">
                <a16:creationId xmlns:a16="http://schemas.microsoft.com/office/drawing/2014/main" id="{097CE18E-2CCB-4CAC-AA04-2EF224703CFE}"/>
              </a:ext>
            </a:extLst>
          </p:cNvPr>
          <p:cNvPicPr>
            <a:picLocks noChangeAspect="1"/>
          </p:cNvPicPr>
          <p:nvPr/>
        </p:nvPicPr>
        <p:blipFill>
          <a:blip r:embed="rId3"/>
          <a:stretch>
            <a:fillRect/>
          </a:stretch>
        </p:blipFill>
        <p:spPr>
          <a:xfrm>
            <a:off x="986043" y="2460857"/>
            <a:ext cx="3733333" cy="552381"/>
          </a:xfrm>
          <a:prstGeom prst="rect">
            <a:avLst/>
          </a:prstGeom>
        </p:spPr>
      </p:pic>
      <p:pic>
        <p:nvPicPr>
          <p:cNvPr id="7" name="图片 6">
            <a:extLst>
              <a:ext uri="{FF2B5EF4-FFF2-40B4-BE49-F238E27FC236}">
                <a16:creationId xmlns:a16="http://schemas.microsoft.com/office/drawing/2014/main" id="{F6B38C1A-C875-4A61-88EA-2E3741185E01}"/>
              </a:ext>
            </a:extLst>
          </p:cNvPr>
          <p:cNvPicPr>
            <a:picLocks noChangeAspect="1"/>
          </p:cNvPicPr>
          <p:nvPr/>
        </p:nvPicPr>
        <p:blipFill>
          <a:blip r:embed="rId4"/>
          <a:stretch>
            <a:fillRect/>
          </a:stretch>
        </p:blipFill>
        <p:spPr>
          <a:xfrm>
            <a:off x="750415" y="3356390"/>
            <a:ext cx="5723809" cy="1933333"/>
          </a:xfrm>
          <a:prstGeom prst="rect">
            <a:avLst/>
          </a:prstGeom>
        </p:spPr>
      </p:pic>
      <p:pic>
        <p:nvPicPr>
          <p:cNvPr id="8" name="图片 7">
            <a:extLst>
              <a:ext uri="{FF2B5EF4-FFF2-40B4-BE49-F238E27FC236}">
                <a16:creationId xmlns:a16="http://schemas.microsoft.com/office/drawing/2014/main" id="{24BA3798-FFDE-4F3C-95B5-02837C7F9DC7}"/>
              </a:ext>
            </a:extLst>
          </p:cNvPr>
          <p:cNvPicPr>
            <a:picLocks noChangeAspect="1"/>
          </p:cNvPicPr>
          <p:nvPr/>
        </p:nvPicPr>
        <p:blipFill>
          <a:blip r:embed="rId5"/>
          <a:stretch>
            <a:fillRect/>
          </a:stretch>
        </p:blipFill>
        <p:spPr>
          <a:xfrm>
            <a:off x="6713278" y="1420237"/>
            <a:ext cx="4961905" cy="723810"/>
          </a:xfrm>
          <a:prstGeom prst="rect">
            <a:avLst/>
          </a:prstGeom>
        </p:spPr>
      </p:pic>
      <p:pic>
        <p:nvPicPr>
          <p:cNvPr id="10" name="图片 9">
            <a:extLst>
              <a:ext uri="{FF2B5EF4-FFF2-40B4-BE49-F238E27FC236}">
                <a16:creationId xmlns:a16="http://schemas.microsoft.com/office/drawing/2014/main" id="{61496304-341C-4887-899D-BA647176351F}"/>
              </a:ext>
            </a:extLst>
          </p:cNvPr>
          <p:cNvPicPr>
            <a:picLocks noChangeAspect="1"/>
          </p:cNvPicPr>
          <p:nvPr/>
        </p:nvPicPr>
        <p:blipFill>
          <a:blip r:embed="rId6"/>
          <a:stretch>
            <a:fillRect/>
          </a:stretch>
        </p:blipFill>
        <p:spPr>
          <a:xfrm>
            <a:off x="7472626" y="2542525"/>
            <a:ext cx="3028571" cy="2171429"/>
          </a:xfrm>
          <a:prstGeom prst="rect">
            <a:avLst/>
          </a:prstGeom>
        </p:spPr>
      </p:pic>
      <p:sp>
        <p:nvSpPr>
          <p:cNvPr id="11" name="文本框 10">
            <a:extLst>
              <a:ext uri="{FF2B5EF4-FFF2-40B4-BE49-F238E27FC236}">
                <a16:creationId xmlns:a16="http://schemas.microsoft.com/office/drawing/2014/main" id="{90F0B90A-42D7-42DE-90B5-347789EC428F}"/>
              </a:ext>
            </a:extLst>
          </p:cNvPr>
          <p:cNvSpPr txBox="1"/>
          <p:nvPr/>
        </p:nvSpPr>
        <p:spPr>
          <a:xfrm>
            <a:off x="1005135" y="5727103"/>
            <a:ext cx="10670048" cy="701346"/>
          </a:xfrm>
          <a:prstGeom prst="rect">
            <a:avLst/>
          </a:prstGeom>
          <a:noFill/>
        </p:spPr>
        <p:txBody>
          <a:bodyPr wrap="square" rtlCol="0">
            <a:spAutoFit/>
          </a:bodyPr>
          <a:lstStyle/>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X</a:t>
            </a:r>
            <a:r>
              <a:rPr lang="zh-CN" altLang="en-US" sz="1600" kern="0" dirty="0">
                <a:latin typeface="微软雅黑" panose="020B0503020204020204" pitchFamily="34" charset="-122"/>
                <a:ea typeface="微软雅黑" panose="020B0503020204020204" pitchFamily="34" charset="-122"/>
                <a:cs typeface="+mn-ea"/>
                <a:sym typeface="+mn-lt"/>
              </a:rPr>
              <a:t>矢量代表目标当前位置的状态信息。</a:t>
            </a:r>
            <a:r>
              <a:rPr lang="en-US" altLang="zh-CN" sz="1600" kern="0" dirty="0">
                <a:latin typeface="微软雅黑" panose="020B0503020204020204" pitchFamily="34" charset="-122"/>
                <a:ea typeface="微软雅黑" panose="020B0503020204020204" pitchFamily="34" charset="-122"/>
                <a:cs typeface="+mn-ea"/>
                <a:sym typeface="+mn-lt"/>
              </a:rPr>
              <a:t>K,K+1</a:t>
            </a:r>
            <a:r>
              <a:rPr lang="zh-CN" altLang="en-US" sz="1600" kern="0" dirty="0">
                <a:latin typeface="微软雅黑" panose="020B0503020204020204" pitchFamily="34" charset="-122"/>
                <a:ea typeface="微软雅黑" panose="020B0503020204020204" pitchFamily="34" charset="-122"/>
                <a:cs typeface="+mn-ea"/>
                <a:sym typeface="+mn-lt"/>
              </a:rPr>
              <a:t>表示快照。</a:t>
            </a:r>
            <a:r>
              <a:rPr lang="en-US" altLang="zh-CN" sz="1600" kern="0" dirty="0">
                <a:latin typeface="微软雅黑" panose="020B0503020204020204" pitchFamily="34" charset="-122"/>
                <a:ea typeface="微软雅黑" panose="020B0503020204020204" pitchFamily="34" charset="-122"/>
                <a:cs typeface="+mn-ea"/>
                <a:sym typeface="+mn-lt"/>
              </a:rPr>
              <a:t>Z</a:t>
            </a:r>
            <a:r>
              <a:rPr lang="zh-CN" altLang="en-US" sz="1600" kern="0" dirty="0">
                <a:latin typeface="微软雅黑" panose="020B0503020204020204" pitchFamily="34" charset="-122"/>
                <a:ea typeface="微软雅黑" panose="020B0503020204020204" pitchFamily="34" charset="-122"/>
                <a:cs typeface="+mn-ea"/>
                <a:sym typeface="+mn-lt"/>
              </a:rPr>
              <a:t>为观测节点观测结果，</a:t>
            </a:r>
            <a:r>
              <a:rPr lang="en-US" altLang="zh-CN" sz="1600" kern="0" dirty="0">
                <a:latin typeface="微软雅黑" panose="020B0503020204020204" pitchFamily="34" charset="-122"/>
                <a:ea typeface="微软雅黑" panose="020B0503020204020204" pitchFamily="34" charset="-122"/>
                <a:cs typeface="+mn-ea"/>
                <a:sym typeface="+mn-lt"/>
              </a:rPr>
              <a:t>H</a:t>
            </a:r>
            <a:r>
              <a:rPr lang="zh-CN" altLang="en-US" sz="1600" kern="0" dirty="0">
                <a:latin typeface="微软雅黑" panose="020B0503020204020204" pitchFamily="34" charset="-122"/>
                <a:ea typeface="微软雅黑" panose="020B0503020204020204" pitchFamily="34" charset="-122"/>
                <a:cs typeface="+mn-ea"/>
                <a:sym typeface="+mn-lt"/>
              </a:rPr>
              <a:t>为预测状态尺度与观测尺度的映射关系。</a:t>
            </a:r>
            <a:r>
              <a:rPr lang="pl-PL" altLang="zh-CN" sz="1600" kern="0" dirty="0">
                <a:latin typeface="微软雅黑" panose="020B0503020204020204" pitchFamily="34" charset="-122"/>
                <a:ea typeface="微软雅黑" panose="020B0503020204020204" pitchFamily="34" charset="-122"/>
                <a:cs typeface="+mn-ea"/>
                <a:sym typeface="+mn-lt"/>
              </a:rPr>
              <a:t> η</a:t>
            </a:r>
            <a:r>
              <a:rPr lang="zh-CN" altLang="en-US" sz="1600" kern="0" dirty="0">
                <a:latin typeface="微软雅黑" panose="020B0503020204020204" pitchFamily="34" charset="-122"/>
                <a:ea typeface="微软雅黑" panose="020B0503020204020204" pitchFamily="34" charset="-122"/>
                <a:cs typeface="+mn-ea"/>
                <a:sym typeface="+mn-lt"/>
              </a:rPr>
              <a:t>为观测时的噪声。</a:t>
            </a:r>
          </a:p>
        </p:txBody>
      </p:sp>
    </p:spTree>
    <p:extLst>
      <p:ext uri="{BB962C8B-B14F-4D97-AF65-F5344CB8AC3E}">
        <p14:creationId xmlns:p14="http://schemas.microsoft.com/office/powerpoint/2010/main" val="54658803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82EC6EA-F25C-4C3C-A026-B89D411A5F98}"/>
              </a:ext>
            </a:extLst>
          </p:cNvPr>
          <p:cNvSpPr>
            <a:spLocks noGrp="1"/>
          </p:cNvSpPr>
          <p:nvPr>
            <p:ph type="body" sz="quarter" idx="15"/>
          </p:nvPr>
        </p:nvSpPr>
        <p:spPr>
          <a:xfrm>
            <a:off x="695402" y="57750"/>
            <a:ext cx="7928834" cy="584775"/>
          </a:xfrm>
        </p:spPr>
        <p:txBody>
          <a:bodyPr/>
          <a:lstStyle/>
          <a:p>
            <a:r>
              <a:rPr lang="zh-CN" altLang="en-US" dirty="0"/>
              <a:t>用于目标位置估计的扩展卡尔曼滤波</a:t>
            </a:r>
          </a:p>
        </p:txBody>
      </p:sp>
      <p:sp>
        <p:nvSpPr>
          <p:cNvPr id="4" name="文本框 3">
            <a:extLst>
              <a:ext uri="{FF2B5EF4-FFF2-40B4-BE49-F238E27FC236}">
                <a16:creationId xmlns:a16="http://schemas.microsoft.com/office/drawing/2014/main" id="{2044490B-348E-4A52-9907-287B0CCB9342}"/>
              </a:ext>
            </a:extLst>
          </p:cNvPr>
          <p:cNvSpPr txBox="1"/>
          <p:nvPr/>
        </p:nvSpPr>
        <p:spPr>
          <a:xfrm>
            <a:off x="695401" y="2813724"/>
            <a:ext cx="5213684" cy="3492879"/>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为了克服在目标跟踪过程中的目标丢失这种挑战，我们考虑了</a:t>
            </a:r>
            <a:r>
              <a:rPr lang="en-US" altLang="zh-CN" sz="1600" kern="0" dirty="0">
                <a:latin typeface="微软雅黑" panose="020B0503020204020204" pitchFamily="34" charset="-122"/>
                <a:ea typeface="微软雅黑" panose="020B0503020204020204" pitchFamily="34" charset="-122"/>
                <a:cs typeface="+mn-ea"/>
                <a:sym typeface="+mn-lt"/>
              </a:rPr>
              <a:t>2</a:t>
            </a:r>
            <a:r>
              <a:rPr lang="zh-CN" altLang="en-US" sz="1600" kern="0" dirty="0">
                <a:latin typeface="微软雅黑" panose="020B0503020204020204" pitchFamily="34" charset="-122"/>
                <a:ea typeface="微软雅黑" panose="020B0503020204020204" pitchFamily="34" charset="-122"/>
                <a:cs typeface="+mn-ea"/>
                <a:sym typeface="+mn-lt"/>
              </a:rPr>
              <a:t>点</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1.</a:t>
            </a:r>
            <a:r>
              <a:rPr lang="zh-CN" altLang="en-US" sz="1600" kern="0" dirty="0">
                <a:latin typeface="微软雅黑" panose="020B0503020204020204" pitchFamily="34" charset="-122"/>
                <a:ea typeface="微软雅黑" panose="020B0503020204020204" pitchFamily="34" charset="-122"/>
                <a:cs typeface="+mn-ea"/>
                <a:sym typeface="+mn-lt"/>
              </a:rPr>
              <a:t>在前面提出的对确定有序传感器节点和随机传感器节点部署中对目标范围的覆盖，保证目标可以总是在传感器能感知到的范围。</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2.</a:t>
            </a:r>
            <a:r>
              <a:rPr lang="zh-CN" altLang="en-US" sz="1600" kern="0" dirty="0">
                <a:latin typeface="微软雅黑" panose="020B0503020204020204" pitchFamily="34" charset="-122"/>
                <a:ea typeface="微软雅黑" panose="020B0503020204020204" pitchFamily="34" charset="-122"/>
                <a:cs typeface="+mn-ea"/>
                <a:sym typeface="+mn-lt"/>
              </a:rPr>
              <a:t>所有的传感器节点的观测结果被批量提供给卡尔曼滤波器，也就是说所有的数据都参与了计算。</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所以如果存在一部分路径无法被传感器节点看到，则可以通过当前目标位置和行进路线信息来估计目标的合适位置。</a:t>
            </a:r>
          </a:p>
        </p:txBody>
      </p:sp>
      <p:pic>
        <p:nvPicPr>
          <p:cNvPr id="5" name="图片 4">
            <a:extLst>
              <a:ext uri="{FF2B5EF4-FFF2-40B4-BE49-F238E27FC236}">
                <a16:creationId xmlns:a16="http://schemas.microsoft.com/office/drawing/2014/main" id="{A10A42BE-CB93-4C3A-B040-2448448B29D8}"/>
              </a:ext>
            </a:extLst>
          </p:cNvPr>
          <p:cNvPicPr>
            <a:picLocks noChangeAspect="1"/>
          </p:cNvPicPr>
          <p:nvPr/>
        </p:nvPicPr>
        <p:blipFill>
          <a:blip r:embed="rId2"/>
          <a:stretch>
            <a:fillRect/>
          </a:stretch>
        </p:blipFill>
        <p:spPr>
          <a:xfrm>
            <a:off x="695401" y="1265746"/>
            <a:ext cx="4723809" cy="1095238"/>
          </a:xfrm>
          <a:prstGeom prst="rect">
            <a:avLst/>
          </a:prstGeom>
        </p:spPr>
      </p:pic>
      <p:pic>
        <p:nvPicPr>
          <p:cNvPr id="6" name="图片 5">
            <a:extLst>
              <a:ext uri="{FF2B5EF4-FFF2-40B4-BE49-F238E27FC236}">
                <a16:creationId xmlns:a16="http://schemas.microsoft.com/office/drawing/2014/main" id="{579F0035-7B7D-42C5-946B-AA14FF95BF63}"/>
              </a:ext>
            </a:extLst>
          </p:cNvPr>
          <p:cNvPicPr>
            <a:picLocks noChangeAspect="1"/>
          </p:cNvPicPr>
          <p:nvPr/>
        </p:nvPicPr>
        <p:blipFill>
          <a:blip r:embed="rId3"/>
          <a:stretch>
            <a:fillRect/>
          </a:stretch>
        </p:blipFill>
        <p:spPr>
          <a:xfrm>
            <a:off x="6366811" y="2581198"/>
            <a:ext cx="5524340" cy="2163254"/>
          </a:xfrm>
          <a:prstGeom prst="rect">
            <a:avLst/>
          </a:prstGeom>
        </p:spPr>
      </p:pic>
    </p:spTree>
    <p:extLst>
      <p:ext uri="{BB962C8B-B14F-4D97-AF65-F5344CB8AC3E}">
        <p14:creationId xmlns:p14="http://schemas.microsoft.com/office/powerpoint/2010/main" val="19405329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5194570" y="1826018"/>
            <a:ext cx="6569245" cy="1015663"/>
          </a:xfrm>
        </p:spPr>
        <p:txBody>
          <a:bodyPr/>
          <a:lstStyle/>
          <a:p>
            <a:r>
              <a:rPr lang="en-US" altLang="zh-CN" kern="0" dirty="0"/>
              <a:t>PART ONE</a:t>
            </a:r>
            <a:endParaRPr lang="zh-CN" altLang="en-US" kern="0" dirty="0"/>
          </a:p>
        </p:txBody>
      </p:sp>
      <p:sp>
        <p:nvSpPr>
          <p:cNvPr id="11" name="文本占位符 10"/>
          <p:cNvSpPr>
            <a:spLocks noGrp="1"/>
          </p:cNvSpPr>
          <p:nvPr>
            <p:ph type="body" sz="quarter" idx="12"/>
          </p:nvPr>
        </p:nvSpPr>
        <p:spPr/>
        <p:txBody>
          <a:bodyPr/>
          <a:lstStyle/>
          <a:p>
            <a:r>
              <a:rPr lang="en-US" altLang="zh-CN" dirty="0"/>
              <a:t>1</a:t>
            </a:r>
            <a:endParaRPr lang="zh-CN" altLang="en-US" dirty="0"/>
          </a:p>
        </p:txBody>
      </p:sp>
      <p:sp>
        <p:nvSpPr>
          <p:cNvPr id="12" name="文本占位符 11"/>
          <p:cNvSpPr>
            <a:spLocks noGrp="1"/>
          </p:cNvSpPr>
          <p:nvPr>
            <p:ph type="body" sz="quarter" idx="13"/>
          </p:nvPr>
        </p:nvSpPr>
        <p:spPr>
          <a:xfrm>
            <a:off x="5194570" y="2791947"/>
            <a:ext cx="6569245" cy="748988"/>
          </a:xfrm>
        </p:spPr>
        <p:txBody>
          <a:bodyPr/>
          <a:lstStyle/>
          <a:p>
            <a:r>
              <a:rPr lang="zh-CN" altLang="en-US" dirty="0"/>
              <a:t>相关工作</a:t>
            </a:r>
          </a:p>
        </p:txBody>
      </p:sp>
    </p:spTree>
    <p:extLst>
      <p:ext uri="{BB962C8B-B14F-4D97-AF65-F5344CB8AC3E}">
        <p14:creationId xmlns:p14="http://schemas.microsoft.com/office/powerpoint/2010/main" val="3618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9"/>
          <p:cNvSpPr>
            <a:spLocks noGrp="1"/>
          </p:cNvSpPr>
          <p:nvPr>
            <p:ph type="body" sz="quarter" idx="11"/>
          </p:nvPr>
        </p:nvSpPr>
        <p:spPr/>
        <p:txBody>
          <a:bodyPr/>
          <a:lstStyle/>
          <a:p>
            <a:r>
              <a:rPr lang="en-US" altLang="zh-CN" kern="0" dirty="0"/>
              <a:t>PART FOUR</a:t>
            </a:r>
            <a:endParaRPr lang="zh-CN" altLang="en-US" kern="0" dirty="0"/>
          </a:p>
        </p:txBody>
      </p:sp>
      <p:sp>
        <p:nvSpPr>
          <p:cNvPr id="7" name="文本占位符 6"/>
          <p:cNvSpPr>
            <a:spLocks noGrp="1"/>
          </p:cNvSpPr>
          <p:nvPr>
            <p:ph type="body" sz="quarter" idx="12"/>
          </p:nvPr>
        </p:nvSpPr>
        <p:spPr/>
        <p:txBody>
          <a:bodyPr/>
          <a:lstStyle/>
          <a:p>
            <a:r>
              <a:rPr lang="en-US" altLang="zh-CN" dirty="0"/>
              <a:t>4</a:t>
            </a:r>
            <a:endParaRPr lang="zh-CN" altLang="en-US" dirty="0"/>
          </a:p>
        </p:txBody>
      </p:sp>
      <p:sp>
        <p:nvSpPr>
          <p:cNvPr id="12" name="文本占位符 11"/>
          <p:cNvSpPr>
            <a:spLocks noGrp="1"/>
          </p:cNvSpPr>
          <p:nvPr>
            <p:ph type="body" sz="quarter" idx="13"/>
          </p:nvPr>
        </p:nvSpPr>
        <p:spPr/>
        <p:txBody>
          <a:bodyPr/>
          <a:lstStyle/>
          <a:p>
            <a:r>
              <a:rPr lang="zh-CN" altLang="en-US" dirty="0"/>
              <a:t>对比算法</a:t>
            </a:r>
          </a:p>
        </p:txBody>
      </p:sp>
    </p:spTree>
    <p:extLst>
      <p:ext uri="{BB962C8B-B14F-4D97-AF65-F5344CB8AC3E}">
        <p14:creationId xmlns:p14="http://schemas.microsoft.com/office/powerpoint/2010/main" val="15347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sp>
        <p:nvSpPr>
          <p:cNvPr id="8" name="文本框 7">
            <a:extLst>
              <a:ext uri="{FF2B5EF4-FFF2-40B4-BE49-F238E27FC236}">
                <a16:creationId xmlns:a16="http://schemas.microsoft.com/office/drawing/2014/main" id="{44191217-0294-3D4A-815C-BE8657247B6A}"/>
              </a:ext>
            </a:extLst>
          </p:cNvPr>
          <p:cNvSpPr txBox="1"/>
          <p:nvPr/>
        </p:nvSpPr>
        <p:spPr>
          <a:xfrm>
            <a:off x="695402" y="1047403"/>
            <a:ext cx="4724496"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1.</a:t>
            </a:r>
            <a:r>
              <a:rPr kumimoji="1" lang="zh-CN" altLang="en-US" sz="2000" kern="0" dirty="0">
                <a:latin typeface="微软雅黑" panose="020B0503020204020204" pitchFamily="34" charset="-122"/>
                <a:ea typeface="微软雅黑" panose="020B0503020204020204" pitchFamily="34" charset="-122"/>
                <a:cs typeface="+mn-ea"/>
                <a:sym typeface="+mn-lt"/>
              </a:rPr>
              <a:t>遗传算法（</a:t>
            </a:r>
            <a:r>
              <a:rPr kumimoji="1" lang="en-US" altLang="zh-CN" sz="2000" kern="0" dirty="0">
                <a:latin typeface="微软雅黑" panose="020B0503020204020204" pitchFamily="34" charset="-122"/>
                <a:ea typeface="微软雅黑" panose="020B0503020204020204" pitchFamily="34" charset="-122"/>
                <a:cs typeface="+mn-ea"/>
                <a:sym typeface="+mn-lt"/>
              </a:rPr>
              <a:t>genetic</a:t>
            </a:r>
            <a:r>
              <a:rPr kumimoji="1" lang="zh-CN" altLang="en-US" sz="2000" kern="0" dirty="0">
                <a:latin typeface="微软雅黑" panose="020B0503020204020204" pitchFamily="34" charset="-122"/>
                <a:ea typeface="微软雅黑" panose="020B0503020204020204" pitchFamily="34" charset="-122"/>
                <a:cs typeface="+mn-ea"/>
                <a:sym typeface="+mn-lt"/>
              </a:rPr>
              <a:t> </a:t>
            </a:r>
            <a:r>
              <a:rPr kumimoji="1" lang="en-US" altLang="zh-CN" sz="2000" kern="0" dirty="0">
                <a:latin typeface="微软雅黑" panose="020B0503020204020204" pitchFamily="34" charset="-122"/>
                <a:ea typeface="微软雅黑" panose="020B0503020204020204" pitchFamily="34" charset="-122"/>
                <a:cs typeface="+mn-ea"/>
                <a:sym typeface="+mn-lt"/>
              </a:rPr>
              <a:t>algorithm</a:t>
            </a:r>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9C4914C6-A1C8-854D-ABAA-6A3E37A59ED4}"/>
              </a:ext>
            </a:extLst>
          </p:cNvPr>
          <p:cNvSpPr txBox="1"/>
          <p:nvPr/>
        </p:nvSpPr>
        <p:spPr>
          <a:xfrm>
            <a:off x="695402" y="2470941"/>
            <a:ext cx="10460279" cy="1807611"/>
          </a:xfrm>
          <a:prstGeom prst="rect">
            <a:avLst/>
          </a:prstGeom>
          <a:noFill/>
        </p:spPr>
        <p:txBody>
          <a:bodyPr wrap="square" rtlCol="0">
            <a:spAutoFit/>
          </a:bodyPr>
          <a:lstStyle/>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原文来源</a:t>
            </a:r>
            <a:r>
              <a:rPr kumimoji="1" lang="en-US" altLang="zh-CN" sz="2000" kern="0" dirty="0">
                <a:latin typeface="微软雅黑" panose="020B0503020204020204" pitchFamily="34" charset="-122"/>
                <a:ea typeface="微软雅黑" panose="020B0503020204020204" pitchFamily="34" charset="-122"/>
                <a:cs typeface="+mn-ea"/>
                <a:sym typeface="+mn-lt"/>
              </a:rPr>
              <a:t>:</a:t>
            </a:r>
            <a:r>
              <a:rPr lang="en" altLang="zh-CN" sz="2000" dirty="0"/>
              <a:t>Singh A , André Rossi. A Genetic Algorithm Based Exact Approach for Lifetime Maximization of Directional Sensor Networks[J]. Ad Hoc Networks, 2013, 11(3):1006-1021.</a:t>
            </a:r>
          </a:p>
          <a:p>
            <a:pPr>
              <a:lnSpc>
                <a:spcPct val="130000"/>
              </a:lnSpc>
              <a:spcBef>
                <a:spcPts val="600"/>
              </a:spcBef>
            </a:pPr>
            <a:endParaRPr kumimoji="1" lang="en"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zh-CN" altLang="en" sz="2000" kern="0" dirty="0">
                <a:latin typeface="微软雅黑" panose="020B0503020204020204" pitchFamily="34" charset="-122"/>
                <a:ea typeface="微软雅黑" panose="020B0503020204020204" pitchFamily="34" charset="-122"/>
                <a:cs typeface="+mn-ea"/>
                <a:sym typeface="+mn-lt"/>
              </a:rPr>
              <a:t>中文</a:t>
            </a:r>
            <a:r>
              <a:rPr kumimoji="1" lang="zh-CN" altLang="en-US" sz="2000" kern="0" dirty="0">
                <a:latin typeface="微软雅黑" panose="020B0503020204020204" pitchFamily="34" charset="-122"/>
                <a:ea typeface="微软雅黑" panose="020B0503020204020204" pitchFamily="34" charset="-122"/>
                <a:cs typeface="+mn-ea"/>
                <a:sym typeface="+mn-lt"/>
              </a:rPr>
              <a:t>：</a:t>
            </a:r>
            <a:r>
              <a:rPr lang="zh-CN" altLang="zh-CN" sz="2000" dirty="0"/>
              <a:t>基于遗传算法的方向传感器网络寿命最大化精确方法</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4070560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sp>
        <p:nvSpPr>
          <p:cNvPr id="8" name="文本框 7">
            <a:extLst>
              <a:ext uri="{FF2B5EF4-FFF2-40B4-BE49-F238E27FC236}">
                <a16:creationId xmlns:a16="http://schemas.microsoft.com/office/drawing/2014/main" id="{44191217-0294-3D4A-815C-BE8657247B6A}"/>
              </a:ext>
            </a:extLst>
          </p:cNvPr>
          <p:cNvSpPr txBox="1"/>
          <p:nvPr/>
        </p:nvSpPr>
        <p:spPr>
          <a:xfrm>
            <a:off x="695402" y="1047403"/>
            <a:ext cx="4724496"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1.</a:t>
            </a:r>
            <a:r>
              <a:rPr kumimoji="1" lang="zh-CN" altLang="en-US" sz="2000" kern="0" dirty="0">
                <a:latin typeface="微软雅黑" panose="020B0503020204020204" pitchFamily="34" charset="-122"/>
                <a:ea typeface="微软雅黑" panose="020B0503020204020204" pitchFamily="34" charset="-122"/>
                <a:cs typeface="+mn-ea"/>
                <a:sym typeface="+mn-lt"/>
              </a:rPr>
              <a:t>遗传算法（</a:t>
            </a:r>
            <a:r>
              <a:rPr kumimoji="1" lang="en-US" altLang="zh-CN" sz="2000" kern="0" dirty="0">
                <a:latin typeface="微软雅黑" panose="020B0503020204020204" pitchFamily="34" charset="-122"/>
                <a:ea typeface="微软雅黑" panose="020B0503020204020204" pitchFamily="34" charset="-122"/>
                <a:cs typeface="+mn-ea"/>
                <a:sym typeface="+mn-lt"/>
              </a:rPr>
              <a:t>genetic</a:t>
            </a:r>
            <a:r>
              <a:rPr kumimoji="1" lang="zh-CN" altLang="en-US" sz="2000" kern="0" dirty="0">
                <a:latin typeface="微软雅黑" panose="020B0503020204020204" pitchFamily="34" charset="-122"/>
                <a:ea typeface="微软雅黑" panose="020B0503020204020204" pitchFamily="34" charset="-122"/>
                <a:cs typeface="+mn-ea"/>
                <a:sym typeface="+mn-lt"/>
              </a:rPr>
              <a:t> </a:t>
            </a:r>
            <a:r>
              <a:rPr kumimoji="1" lang="en-US" altLang="zh-CN" sz="2000" kern="0" dirty="0">
                <a:latin typeface="微软雅黑" panose="020B0503020204020204" pitchFamily="34" charset="-122"/>
                <a:ea typeface="微软雅黑" panose="020B0503020204020204" pitchFamily="34" charset="-122"/>
                <a:cs typeface="+mn-ea"/>
                <a:sym typeface="+mn-lt"/>
              </a:rPr>
              <a:t>algorithm</a:t>
            </a:r>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2743A892-FC3A-5D42-BE66-8D4F676E776A}"/>
              </a:ext>
            </a:extLst>
          </p:cNvPr>
          <p:cNvPicPr>
            <a:picLocks noChangeAspect="1"/>
          </p:cNvPicPr>
          <p:nvPr/>
        </p:nvPicPr>
        <p:blipFill>
          <a:blip r:embed="rId3"/>
          <a:stretch>
            <a:fillRect/>
          </a:stretch>
        </p:blipFill>
        <p:spPr>
          <a:xfrm>
            <a:off x="5443794" y="642525"/>
            <a:ext cx="6360884" cy="5363772"/>
          </a:xfrm>
          <a:prstGeom prst="rect">
            <a:avLst/>
          </a:prstGeom>
        </p:spPr>
      </p:pic>
      <p:sp>
        <p:nvSpPr>
          <p:cNvPr id="6" name="文本框 5">
            <a:extLst>
              <a:ext uri="{FF2B5EF4-FFF2-40B4-BE49-F238E27FC236}">
                <a16:creationId xmlns:a16="http://schemas.microsoft.com/office/drawing/2014/main" id="{87148CAC-9CAE-D54D-95D4-1085410FC81D}"/>
              </a:ext>
            </a:extLst>
          </p:cNvPr>
          <p:cNvSpPr txBox="1"/>
          <p:nvPr/>
        </p:nvSpPr>
        <p:spPr>
          <a:xfrm>
            <a:off x="695402" y="1789297"/>
            <a:ext cx="4748392" cy="1653722"/>
          </a:xfrm>
          <a:prstGeom prst="rect">
            <a:avLst/>
          </a:prstGeom>
          <a:noFill/>
        </p:spPr>
        <p:txBody>
          <a:bodyPr wrap="square" rtlCol="0">
            <a:spAutoFit/>
          </a:bodyPr>
          <a:lstStyle/>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问题描述：一个简单方向传感器网络，共有</a:t>
            </a:r>
            <a:r>
              <a:rPr kumimoji="1" lang="en-US" altLang="zh-CN" sz="2000" kern="0" dirty="0">
                <a:latin typeface="微软雅黑" panose="020B0503020204020204" pitchFamily="34" charset="-122"/>
                <a:ea typeface="微软雅黑" panose="020B0503020204020204" pitchFamily="34" charset="-122"/>
                <a:cs typeface="+mn-ea"/>
                <a:sym typeface="+mn-lt"/>
              </a:rPr>
              <a:t>9</a:t>
            </a:r>
            <a:r>
              <a:rPr kumimoji="1" lang="zh-CN" altLang="en-US" sz="2000" kern="0" dirty="0">
                <a:latin typeface="微软雅黑" panose="020B0503020204020204" pitchFamily="34" charset="-122"/>
                <a:ea typeface="微软雅黑" panose="020B0503020204020204" pitchFamily="34" charset="-122"/>
                <a:cs typeface="+mn-ea"/>
                <a:sym typeface="+mn-lt"/>
              </a:rPr>
              <a:t>个传感器，</a:t>
            </a:r>
            <a:r>
              <a:rPr kumimoji="1" lang="en-US" altLang="zh-CN" sz="2000" kern="0" dirty="0">
                <a:latin typeface="微软雅黑" panose="020B0503020204020204" pitchFamily="34" charset="-122"/>
                <a:ea typeface="微软雅黑" panose="020B0503020204020204" pitchFamily="34" charset="-122"/>
                <a:cs typeface="+mn-ea"/>
                <a:sym typeface="+mn-lt"/>
              </a:rPr>
              <a:t>4</a:t>
            </a:r>
            <a:r>
              <a:rPr kumimoji="1" lang="zh-CN" altLang="en-US" sz="2000" kern="0" dirty="0">
                <a:latin typeface="微软雅黑" panose="020B0503020204020204" pitchFamily="34" charset="-122"/>
                <a:ea typeface="微软雅黑" panose="020B0503020204020204" pitchFamily="34" charset="-122"/>
                <a:cs typeface="+mn-ea"/>
                <a:sym typeface="+mn-lt"/>
              </a:rPr>
              <a:t>个目标，每个传感器有一个单元时间的电。在覆盖到所有目标的基础上，使网络的寿命最长</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8169169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sp>
        <p:nvSpPr>
          <p:cNvPr id="9" name="文本框 8">
            <a:extLst>
              <a:ext uri="{FF2B5EF4-FFF2-40B4-BE49-F238E27FC236}">
                <a16:creationId xmlns:a16="http://schemas.microsoft.com/office/drawing/2014/main" id="{87148CAC-9CAE-D54D-95D4-1085410FC81D}"/>
              </a:ext>
            </a:extLst>
          </p:cNvPr>
          <p:cNvSpPr txBox="1"/>
          <p:nvPr/>
        </p:nvSpPr>
        <p:spPr>
          <a:xfrm>
            <a:off x="695402" y="1710639"/>
            <a:ext cx="5832603" cy="4708981"/>
          </a:xfrm>
          <a:prstGeom prst="rect">
            <a:avLst/>
          </a:prstGeom>
          <a:noFill/>
        </p:spPr>
        <p:txBody>
          <a:bodyPr wrap="square" rtlCol="0">
            <a:spAutoFit/>
          </a:bodyPr>
          <a:lstStyle/>
          <a:p>
            <a:pPr>
              <a:lnSpc>
                <a:spcPct val="130000"/>
              </a:lnSpc>
              <a:spcBef>
                <a:spcPts val="600"/>
              </a:spcBef>
            </a:pPr>
            <a:r>
              <a:rPr kumimoji="1" lang="zh-CN" altLang="en-US" sz="2000" b="1" kern="0" dirty="0">
                <a:latin typeface="微软雅黑" panose="020B0503020204020204" pitchFamily="34" charset="-122"/>
                <a:ea typeface="微软雅黑" panose="020B0503020204020204" pitchFamily="34" charset="-122"/>
                <a:cs typeface="+mn-ea"/>
                <a:sym typeface="+mn-lt"/>
              </a:rPr>
              <a:t>目标函数</a:t>
            </a:r>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1.</a:t>
            </a:r>
            <a:r>
              <a:rPr kumimoji="1" lang="zh-CN" altLang="en-US" sz="2000" kern="0" dirty="0">
                <a:latin typeface="微软雅黑" panose="020B0503020204020204" pitchFamily="34" charset="-122"/>
                <a:ea typeface="微软雅黑" panose="020B0503020204020204" pitchFamily="34" charset="-122"/>
                <a:cs typeface="+mn-ea"/>
                <a:sym typeface="+mn-lt"/>
              </a:rPr>
              <a:t>最大化传感器网络的使用寿命</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zh-CN" altLang="en-US" sz="2000" b="1" kern="0" dirty="0">
                <a:latin typeface="微软雅黑" panose="020B0503020204020204" pitchFamily="34" charset="-122"/>
                <a:ea typeface="微软雅黑" panose="020B0503020204020204" pitchFamily="34" charset="-122"/>
                <a:cs typeface="+mn-ea"/>
                <a:sym typeface="+mn-lt"/>
              </a:rPr>
              <a:t>约束条件</a:t>
            </a:r>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2.</a:t>
            </a:r>
            <a:r>
              <a:rPr kumimoji="1" lang="zh-CN" altLang="en-US" sz="2000" kern="0" dirty="0">
                <a:latin typeface="微软雅黑" panose="020B0503020204020204" pitchFamily="34" charset="-122"/>
                <a:ea typeface="微软雅黑" panose="020B0503020204020204" pitchFamily="34" charset="-122"/>
                <a:cs typeface="+mn-ea"/>
                <a:sym typeface="+mn-lt"/>
              </a:rPr>
              <a:t>所有节点的电量限制</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3.</a:t>
            </a:r>
            <a:r>
              <a:rPr kumimoji="1" lang="zh-CN" altLang="en-US" sz="2000" kern="0" dirty="0">
                <a:latin typeface="微软雅黑" panose="020B0503020204020204" pitchFamily="34" charset="-122"/>
                <a:ea typeface="微软雅黑" panose="020B0503020204020204" pitchFamily="34" charset="-122"/>
                <a:cs typeface="+mn-ea"/>
                <a:sym typeface="+mn-lt"/>
              </a:rPr>
              <a:t>在每次覆盖中每个传感器至少有一个工作方向</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4.</a:t>
            </a:r>
            <a:r>
              <a:rPr kumimoji="1" lang="zh-CN" altLang="en-US" sz="2000" kern="0" dirty="0">
                <a:latin typeface="微软雅黑" panose="020B0503020204020204" pitchFamily="34" charset="-122"/>
                <a:ea typeface="微软雅黑" panose="020B0503020204020204" pitchFamily="34" charset="-122"/>
                <a:cs typeface="+mn-ea"/>
                <a:sym typeface="+mn-lt"/>
              </a:rPr>
              <a:t>每个目标至少被一个传感器覆盖</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5.</a:t>
            </a:r>
            <a:r>
              <a:rPr kumimoji="1" lang="zh-CN" altLang="en-US" sz="2000" kern="0" dirty="0">
                <a:latin typeface="微软雅黑" panose="020B0503020204020204" pitchFamily="34" charset="-122"/>
                <a:ea typeface="微软雅黑" panose="020B0503020204020204" pitchFamily="34" charset="-122"/>
                <a:cs typeface="+mn-ea"/>
                <a:sym typeface="+mn-lt"/>
              </a:rPr>
              <a:t>每次覆盖中最多被激活的传感器为</a:t>
            </a:r>
            <a:r>
              <a:rPr kumimoji="1" lang="en-US" altLang="zh-CN" sz="2000" kern="0" dirty="0">
                <a:latin typeface="微软雅黑" panose="020B0503020204020204" pitchFamily="34" charset="-122"/>
                <a:ea typeface="微软雅黑" panose="020B0503020204020204" pitchFamily="34" charset="-122"/>
                <a:cs typeface="+mn-ea"/>
                <a:sym typeface="+mn-lt"/>
              </a:rPr>
              <a:t>m</a:t>
            </a: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6.</a:t>
            </a:r>
            <a:r>
              <a:rPr kumimoji="1" lang="zh-CN" altLang="en-US" sz="2000" kern="0" dirty="0">
                <a:latin typeface="微软雅黑" panose="020B0503020204020204" pitchFamily="34" charset="-122"/>
                <a:ea typeface="微软雅黑" panose="020B0503020204020204" pitchFamily="34" charset="-122"/>
                <a:cs typeface="+mn-ea"/>
                <a:sym typeface="+mn-lt"/>
              </a:rPr>
              <a:t>如果传感器的工作方向没有覆盖到目标，那么在这次覆盖中传感器不应被激活</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7</a:t>
            </a:r>
            <a:r>
              <a:rPr kumimoji="1" lang="zh-CN" altLang="en-US" sz="2000" kern="0" dirty="0">
                <a:latin typeface="微软雅黑" panose="020B0503020204020204" pitchFamily="34" charset="-122"/>
                <a:ea typeface="微软雅黑" panose="020B0503020204020204" pitchFamily="34" charset="-122"/>
                <a:cs typeface="+mn-ea"/>
                <a:sym typeface="+mn-lt"/>
              </a:rPr>
              <a:t>和</a:t>
            </a:r>
            <a:r>
              <a:rPr kumimoji="1" lang="en-US" altLang="zh-CN" sz="2000" kern="0" dirty="0">
                <a:latin typeface="微软雅黑" panose="020B0503020204020204" pitchFamily="34" charset="-122"/>
                <a:ea typeface="微软雅黑" panose="020B0503020204020204" pitchFamily="34" charset="-122"/>
                <a:cs typeface="+mn-ea"/>
                <a:sym typeface="+mn-lt"/>
              </a:rPr>
              <a:t>8.</a:t>
            </a:r>
            <a:r>
              <a:rPr kumimoji="1" lang="zh-CN" altLang="en-US" sz="2000" kern="0" dirty="0">
                <a:latin typeface="微软雅黑" panose="020B0503020204020204" pitchFamily="34" charset="-122"/>
                <a:ea typeface="微软雅黑" panose="020B0503020204020204" pitchFamily="34" charset="-122"/>
                <a:cs typeface="+mn-ea"/>
                <a:sym typeface="+mn-lt"/>
              </a:rPr>
              <a:t>约束变量的非负性</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stretch>
            <a:fillRect/>
          </a:stretch>
        </p:blipFill>
        <p:spPr>
          <a:xfrm>
            <a:off x="6528005" y="1219026"/>
            <a:ext cx="4838700" cy="4457700"/>
          </a:xfrm>
          <a:prstGeom prst="rect">
            <a:avLst/>
          </a:prstGeom>
        </p:spPr>
      </p:pic>
      <p:sp>
        <p:nvSpPr>
          <p:cNvPr id="5" name="文本框 4">
            <a:extLst>
              <a:ext uri="{FF2B5EF4-FFF2-40B4-BE49-F238E27FC236}">
                <a16:creationId xmlns:a16="http://schemas.microsoft.com/office/drawing/2014/main" id="{44191217-0294-3D4A-815C-BE8657247B6A}"/>
              </a:ext>
            </a:extLst>
          </p:cNvPr>
          <p:cNvSpPr txBox="1"/>
          <p:nvPr/>
        </p:nvSpPr>
        <p:spPr>
          <a:xfrm>
            <a:off x="695402" y="1047403"/>
            <a:ext cx="4724496"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1.</a:t>
            </a:r>
            <a:r>
              <a:rPr kumimoji="1" lang="zh-CN" altLang="en-US" sz="2000" kern="0" dirty="0">
                <a:latin typeface="微软雅黑" panose="020B0503020204020204" pitchFamily="34" charset="-122"/>
                <a:ea typeface="微软雅黑" panose="020B0503020204020204" pitchFamily="34" charset="-122"/>
                <a:cs typeface="+mn-ea"/>
                <a:sym typeface="+mn-lt"/>
              </a:rPr>
              <a:t>遗传算法（</a:t>
            </a:r>
            <a:r>
              <a:rPr kumimoji="1" lang="en-US" altLang="zh-CN" sz="2000" kern="0" dirty="0">
                <a:latin typeface="微软雅黑" panose="020B0503020204020204" pitchFamily="34" charset="-122"/>
                <a:ea typeface="微软雅黑" panose="020B0503020204020204" pitchFamily="34" charset="-122"/>
                <a:cs typeface="+mn-ea"/>
                <a:sym typeface="+mn-lt"/>
              </a:rPr>
              <a:t>genetic</a:t>
            </a:r>
            <a:r>
              <a:rPr kumimoji="1" lang="zh-CN" altLang="en-US" sz="2000" kern="0" dirty="0">
                <a:latin typeface="微软雅黑" panose="020B0503020204020204" pitchFamily="34" charset="-122"/>
                <a:ea typeface="微软雅黑" panose="020B0503020204020204" pitchFamily="34" charset="-122"/>
                <a:cs typeface="+mn-ea"/>
                <a:sym typeface="+mn-lt"/>
              </a:rPr>
              <a:t> </a:t>
            </a:r>
            <a:r>
              <a:rPr kumimoji="1" lang="en-US" altLang="zh-CN" sz="2000" kern="0" dirty="0">
                <a:latin typeface="微软雅黑" panose="020B0503020204020204" pitchFamily="34" charset="-122"/>
                <a:ea typeface="微软雅黑" panose="020B0503020204020204" pitchFamily="34" charset="-122"/>
                <a:cs typeface="+mn-ea"/>
                <a:sym typeface="+mn-lt"/>
              </a:rPr>
              <a:t>algorithm</a:t>
            </a:r>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039851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pic>
        <p:nvPicPr>
          <p:cNvPr id="3" name="图片 2">
            <a:extLst>
              <a:ext uri="{FF2B5EF4-FFF2-40B4-BE49-F238E27FC236}">
                <a16:creationId xmlns:a16="http://schemas.microsoft.com/office/drawing/2014/main" id="{E274DAB8-57AB-CA49-ADD3-30B61C2FDA91}"/>
              </a:ext>
            </a:extLst>
          </p:cNvPr>
          <p:cNvPicPr>
            <a:picLocks noChangeAspect="1"/>
          </p:cNvPicPr>
          <p:nvPr/>
        </p:nvPicPr>
        <p:blipFill>
          <a:blip r:embed="rId3"/>
          <a:stretch>
            <a:fillRect/>
          </a:stretch>
        </p:blipFill>
        <p:spPr>
          <a:xfrm>
            <a:off x="5374647" y="182881"/>
            <a:ext cx="6662181" cy="6083728"/>
          </a:xfrm>
          <a:prstGeom prst="rect">
            <a:avLst/>
          </a:prstGeom>
        </p:spPr>
      </p:pic>
      <p:sp>
        <p:nvSpPr>
          <p:cNvPr id="9" name="文本框 8">
            <a:extLst>
              <a:ext uri="{FF2B5EF4-FFF2-40B4-BE49-F238E27FC236}">
                <a16:creationId xmlns:a16="http://schemas.microsoft.com/office/drawing/2014/main" id="{CB899E7A-508F-5E46-92A1-58DCB5720EDF}"/>
              </a:ext>
            </a:extLst>
          </p:cNvPr>
          <p:cNvSpPr txBox="1"/>
          <p:nvPr/>
        </p:nvSpPr>
        <p:spPr>
          <a:xfrm>
            <a:off x="695402" y="2627706"/>
            <a:ext cx="4748392" cy="1653722"/>
          </a:xfrm>
          <a:prstGeom prst="rect">
            <a:avLst/>
          </a:prstGeom>
          <a:noFill/>
        </p:spPr>
        <p:txBody>
          <a:bodyPr wrap="square" rtlCol="0">
            <a:spAutoFit/>
          </a:bodyPr>
          <a:lstStyle/>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得出的解如图所示，每张图片代表了一个时间节点中的覆盖方案和持续的时间。最终得出了</a:t>
            </a:r>
            <a:r>
              <a:rPr kumimoji="1" lang="en-US" altLang="zh-CN" sz="2000" kern="0" dirty="0">
                <a:latin typeface="微软雅黑" panose="020B0503020204020204" pitchFamily="34" charset="-122"/>
                <a:ea typeface="微软雅黑" panose="020B0503020204020204" pitchFamily="34" charset="-122"/>
                <a:cs typeface="+mn-ea"/>
                <a:sym typeface="+mn-lt"/>
              </a:rPr>
              <a:t>2.25</a:t>
            </a:r>
            <a:r>
              <a:rPr kumimoji="1" lang="zh-CN" altLang="en-US" sz="2000" kern="0" dirty="0">
                <a:latin typeface="微软雅黑" panose="020B0503020204020204" pitchFamily="34" charset="-122"/>
                <a:ea typeface="微软雅黑" panose="020B0503020204020204" pitchFamily="34" charset="-122"/>
                <a:cs typeface="+mn-ea"/>
                <a:sym typeface="+mn-lt"/>
              </a:rPr>
              <a:t>单位寿命的最优解决方案。</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1DA2FE80-2C0B-8441-8005-6609E4D8D73E}"/>
              </a:ext>
            </a:extLst>
          </p:cNvPr>
          <p:cNvSpPr txBox="1"/>
          <p:nvPr/>
        </p:nvSpPr>
        <p:spPr>
          <a:xfrm>
            <a:off x="695402" y="1047403"/>
            <a:ext cx="4724496"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1.</a:t>
            </a:r>
            <a:r>
              <a:rPr kumimoji="1" lang="zh-CN" altLang="en-US" sz="2000" kern="0" dirty="0">
                <a:latin typeface="微软雅黑" panose="020B0503020204020204" pitchFamily="34" charset="-122"/>
                <a:ea typeface="微软雅黑" panose="020B0503020204020204" pitchFamily="34" charset="-122"/>
                <a:cs typeface="+mn-ea"/>
                <a:sym typeface="+mn-lt"/>
              </a:rPr>
              <a:t>遗传算法（</a:t>
            </a:r>
            <a:r>
              <a:rPr kumimoji="1" lang="en-US" altLang="zh-CN" sz="2000" kern="0" dirty="0">
                <a:latin typeface="微软雅黑" panose="020B0503020204020204" pitchFamily="34" charset="-122"/>
                <a:ea typeface="微软雅黑" panose="020B0503020204020204" pitchFamily="34" charset="-122"/>
                <a:cs typeface="+mn-ea"/>
                <a:sym typeface="+mn-lt"/>
              </a:rPr>
              <a:t>genetic</a:t>
            </a:r>
            <a:r>
              <a:rPr kumimoji="1" lang="zh-CN" altLang="en-US" sz="2000" kern="0" dirty="0">
                <a:latin typeface="微软雅黑" panose="020B0503020204020204" pitchFamily="34" charset="-122"/>
                <a:ea typeface="微软雅黑" panose="020B0503020204020204" pitchFamily="34" charset="-122"/>
                <a:cs typeface="+mn-ea"/>
                <a:sym typeface="+mn-lt"/>
              </a:rPr>
              <a:t> </a:t>
            </a:r>
            <a:r>
              <a:rPr kumimoji="1" lang="en-US" altLang="zh-CN" sz="2000" kern="0" dirty="0">
                <a:latin typeface="微软雅黑" panose="020B0503020204020204" pitchFamily="34" charset="-122"/>
                <a:ea typeface="微软雅黑" panose="020B0503020204020204" pitchFamily="34" charset="-122"/>
                <a:cs typeface="+mn-ea"/>
                <a:sym typeface="+mn-lt"/>
              </a:rPr>
              <a:t>algorithm</a:t>
            </a:r>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9444162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sp>
        <p:nvSpPr>
          <p:cNvPr id="2" name="文本框 1">
            <a:extLst>
              <a:ext uri="{FF2B5EF4-FFF2-40B4-BE49-F238E27FC236}">
                <a16:creationId xmlns:a16="http://schemas.microsoft.com/office/drawing/2014/main" id="{FBF835ED-E476-5746-AB34-4B41397E797F}"/>
              </a:ext>
            </a:extLst>
          </p:cNvPr>
          <p:cNvSpPr txBox="1"/>
          <p:nvPr/>
        </p:nvSpPr>
        <p:spPr>
          <a:xfrm>
            <a:off x="695402" y="1047403"/>
            <a:ext cx="3557847"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2.</a:t>
            </a:r>
            <a:r>
              <a:rPr kumimoji="1" lang="zh-CN" altLang="en-US" sz="2000" kern="0" dirty="0">
                <a:latin typeface="微软雅黑" panose="020B0503020204020204" pitchFamily="34" charset="-122"/>
                <a:ea typeface="微软雅黑" panose="020B0503020204020204" pitchFamily="34" charset="-122"/>
                <a:cs typeface="+mn-ea"/>
                <a:sym typeface="+mn-lt"/>
              </a:rPr>
              <a:t>随机游走</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E8A36E-A7F9-904E-8DA9-84D44FEE682A}"/>
                  </a:ext>
                </a:extLst>
              </p:cNvPr>
              <p:cNvSpPr txBox="1"/>
              <p:nvPr/>
            </p:nvSpPr>
            <p:spPr>
              <a:xfrm>
                <a:off x="695402" y="1789297"/>
                <a:ext cx="10460279" cy="4457952"/>
              </a:xfrm>
              <a:prstGeom prst="rect">
                <a:avLst/>
              </a:prstGeom>
              <a:noFill/>
            </p:spPr>
            <p:txBody>
              <a:bodyPr wrap="square" rtlCol="0">
                <a:spAutoFit/>
              </a:bodyPr>
              <a:lstStyle/>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随机游走（</a:t>
                </a:r>
                <a:r>
                  <a:rPr kumimoji="1" lang="en" altLang="zh-CN" sz="2000" kern="0" dirty="0">
                    <a:latin typeface="微软雅黑" panose="020B0503020204020204" pitchFamily="34" charset="-122"/>
                    <a:ea typeface="微软雅黑" panose="020B0503020204020204" pitchFamily="34" charset="-122"/>
                    <a:cs typeface="+mn-ea"/>
                    <a:sym typeface="+mn-lt"/>
                  </a:rPr>
                  <a:t>random walk</a:t>
                </a:r>
                <a:r>
                  <a:rPr kumimoji="1" lang="zh-CN" altLang="en" sz="2000" kern="0" dirty="0">
                    <a:latin typeface="微软雅黑" panose="020B0503020204020204" pitchFamily="34" charset="-122"/>
                    <a:ea typeface="微软雅黑" panose="020B0503020204020204" pitchFamily="34" charset="-122"/>
                    <a:cs typeface="+mn-ea"/>
                    <a:sym typeface="+mn-lt"/>
                  </a:rPr>
                  <a:t>）</a:t>
                </a:r>
                <a:r>
                  <a:rPr kumimoji="1" lang="zh-CN" altLang="en-US" sz="2000" kern="0" dirty="0">
                    <a:latin typeface="微软雅黑" panose="020B0503020204020204" pitchFamily="34" charset="-122"/>
                    <a:ea typeface="微软雅黑" panose="020B0503020204020204" pitchFamily="34" charset="-122"/>
                    <a:cs typeface="+mn-ea"/>
                    <a:sym typeface="+mn-lt"/>
                  </a:rPr>
                  <a:t>是一个随机过程，其包括采取一系列连续随机步长（</a:t>
                </a:r>
                <a:r>
                  <a:rPr kumimoji="1" lang="en" altLang="zh-CN" sz="2000" kern="0" dirty="0">
                    <a:latin typeface="微软雅黑" panose="020B0503020204020204" pitchFamily="34" charset="-122"/>
                    <a:ea typeface="微软雅黑" panose="020B0503020204020204" pitchFamily="34" charset="-122"/>
                    <a:cs typeface="+mn-ea"/>
                    <a:sym typeface="+mn-lt"/>
                  </a:rPr>
                  <a:t>random step</a:t>
                </a:r>
                <a:r>
                  <a:rPr kumimoji="1" lang="zh-CN" altLang="en" sz="2000" kern="0" dirty="0">
                    <a:latin typeface="微软雅黑" panose="020B0503020204020204" pitchFamily="34" charset="-122"/>
                    <a:ea typeface="微软雅黑" panose="020B0503020204020204" pitchFamily="34" charset="-122"/>
                    <a:cs typeface="+mn-ea"/>
                    <a:sym typeface="+mn-lt"/>
                  </a:rPr>
                  <a:t>）。</a:t>
                </a:r>
                <a:r>
                  <a:rPr kumimoji="1" lang="zh-CN" altLang="en-US" sz="2000" kern="0" dirty="0">
                    <a:latin typeface="微软雅黑" panose="020B0503020204020204" pitchFamily="34" charset="-122"/>
                    <a:ea typeface="微软雅黑" panose="020B0503020204020204" pitchFamily="34" charset="-122"/>
                    <a:cs typeface="+mn-ea"/>
                    <a:sym typeface="+mn-lt"/>
                  </a:rPr>
                  <a:t>在数学上，</a:t>
                </a:r>
                <a14:m>
                  <m:oMath xmlns:m="http://schemas.openxmlformats.org/officeDocument/2006/math">
                    <m:sSub>
                      <m:sSubPr>
                        <m:ctrlPr>
                          <a:rPr kumimoji="1" lang="en-US" altLang="zh-CN" sz="2000" b="0" i="1" kern="0" smtClea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𝑆</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𝑛</m:t>
                        </m:r>
                      </m:sub>
                    </m:sSub>
                  </m:oMath>
                </a14:m>
                <a:r>
                  <a:rPr kumimoji="1" lang="zh-CN" altLang="en-US" sz="2000" kern="0" dirty="0">
                    <a:latin typeface="微软雅黑" panose="020B0503020204020204" pitchFamily="34" charset="-122"/>
                    <a:ea typeface="微软雅黑" panose="020B0503020204020204" pitchFamily="34" charset="-122"/>
                    <a:cs typeface="+mn-ea"/>
                    <a:sym typeface="+mn-lt"/>
                  </a:rPr>
                  <a:t>表示连续随机步长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𝑋</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𝑖</m:t>
                        </m:r>
                      </m:sub>
                    </m:sSub>
                  </m:oMath>
                </a14:m>
                <a:r>
                  <a:rPr kumimoji="1" lang="zh-CN" altLang="en-US" sz="2000" kern="0" dirty="0">
                    <a:latin typeface="微软雅黑" panose="020B0503020204020204" pitchFamily="34" charset="-122"/>
                    <a:ea typeface="微软雅黑" panose="020B0503020204020204" pitchFamily="34" charset="-122"/>
                    <a:cs typeface="+mn-ea"/>
                    <a:sym typeface="+mn-lt"/>
                  </a:rPr>
                  <a:t>的总和，那么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𝑛</m:t>
                        </m:r>
                      </m:sub>
                    </m:sSub>
                  </m:oMath>
                </a14:m>
                <a:r>
                  <a:rPr kumimoji="1" lang="en" altLang="zh-CN" sz="2000" kern="0" dirty="0">
                    <a:latin typeface="微软雅黑" panose="020B0503020204020204" pitchFamily="34" charset="-122"/>
                    <a:ea typeface="微软雅黑" panose="020B0503020204020204" pitchFamily="34" charset="-122"/>
                    <a:cs typeface="+mn-ea"/>
                    <a:sym typeface="+mn-lt"/>
                  </a:rPr>
                  <a:t> </a:t>
                </a:r>
                <a:r>
                  <a:rPr kumimoji="1" lang="zh-CN" altLang="en-US" sz="2000" kern="0" dirty="0">
                    <a:latin typeface="微软雅黑" panose="020B0503020204020204" pitchFamily="34" charset="-122"/>
                    <a:ea typeface="微软雅黑" panose="020B0503020204020204" pitchFamily="34" charset="-122"/>
                    <a:cs typeface="+mn-ea"/>
                    <a:sym typeface="+mn-lt"/>
                  </a:rPr>
                  <a:t>形成随机游走</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𝑛</m:t>
                          </m:r>
                        </m:sub>
                      </m:sSub>
                      <m:r>
                        <a:rPr kumimoji="1" lang="en-US" altLang="zh-CN" sz="2000" b="0" i="1" kern="0" smtClean="0">
                          <a:latin typeface="Cambria Math" panose="02040503050406030204" pitchFamily="18" charset="0"/>
                          <a:ea typeface="微软雅黑" panose="020B0503020204020204" pitchFamily="34" charset="-122"/>
                          <a:cs typeface="+mn-ea"/>
                          <a:sym typeface="+mn-lt"/>
                        </a:rPr>
                        <m:t>=</m:t>
                      </m:r>
                      <m:nary>
                        <m:naryPr>
                          <m:chr m:val="∑"/>
                          <m:ctrlPr>
                            <a:rPr kumimoji="1" lang="en-US" altLang="zh-CN" sz="2000" b="0" i="1" kern="0" smtClean="0">
                              <a:latin typeface="Cambria Math" panose="02040503050406030204" pitchFamily="18" charset="0"/>
                              <a:ea typeface="微软雅黑" panose="020B0503020204020204" pitchFamily="34" charset="-122"/>
                              <a:cs typeface="+mn-ea"/>
                              <a:sym typeface="+mn-lt"/>
                            </a:rPr>
                          </m:ctrlPr>
                        </m:naryPr>
                        <m:sub>
                          <m:r>
                            <m:rPr>
                              <m:brk m:alnAt="23"/>
                            </m:rPr>
                            <a:rPr kumimoji="1" lang="en-US" altLang="zh-CN" sz="2000" b="0" i="1" kern="0" smtClean="0">
                              <a:latin typeface="Cambria Math" panose="02040503050406030204" pitchFamily="18" charset="0"/>
                              <a:ea typeface="微软雅黑" panose="020B0503020204020204" pitchFamily="34" charset="-122"/>
                              <a:cs typeface="+mn-ea"/>
                              <a:sym typeface="+mn-lt"/>
                            </a:rPr>
                            <m:t>𝑖</m:t>
                          </m:r>
                          <m:r>
                            <a:rPr kumimoji="1" lang="en-US" altLang="zh-CN" sz="2000" b="0" i="1" kern="0" smtClean="0">
                              <a:latin typeface="Cambria Math" panose="02040503050406030204" pitchFamily="18" charset="0"/>
                              <a:ea typeface="微软雅黑" panose="020B0503020204020204" pitchFamily="34" charset="-122"/>
                              <a:cs typeface="+mn-ea"/>
                              <a:sym typeface="+mn-lt"/>
                            </a:rPr>
                            <m:t>=1</m:t>
                          </m:r>
                        </m:sub>
                        <m:sup>
                          <m:r>
                            <a:rPr kumimoji="1" lang="en-US" altLang="zh-CN" sz="2000" b="0" i="1" kern="0" smtClean="0">
                              <a:latin typeface="Cambria Math" panose="02040503050406030204" pitchFamily="18" charset="0"/>
                              <a:ea typeface="微软雅黑" panose="020B0503020204020204" pitchFamily="34" charset="-122"/>
                              <a:cs typeface="+mn-ea"/>
                              <a:sym typeface="+mn-lt"/>
                            </a:rPr>
                            <m:t>𝑁</m:t>
                          </m:r>
                        </m:sup>
                        <m:e>
                          <m:sSub>
                            <m:sSubPr>
                              <m:ctrlPr>
                                <a:rPr kumimoji="1" lang="en-US" altLang="zh-CN" sz="2000" b="0" i="1" kern="0" smtClea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𝑋</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𝑖</m:t>
                              </m:r>
                            </m:sub>
                          </m:sSub>
                          <m:r>
                            <a:rPr kumimoji="1" lang="en-US" altLang="zh-CN" sz="2000" b="0" i="1" kern="0" smtClean="0">
                              <a:latin typeface="Cambria Math" panose="02040503050406030204" pitchFamily="18" charset="0"/>
                              <a:ea typeface="微软雅黑" panose="020B0503020204020204" pitchFamily="34" charset="-122"/>
                              <a:cs typeface="+mn-ea"/>
                              <a:sym typeface="+mn-lt"/>
                            </a:rPr>
                            <m:t>=</m:t>
                          </m:r>
                          <m:sSub>
                            <m:sSubPr>
                              <m:ctrlPr>
                                <a:rPr kumimoji="1" lang="en-US" altLang="zh-CN" sz="2000" b="0" i="1" kern="0" smtClea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𝑋</m:t>
                              </m:r>
                            </m:e>
                            <m:sub>
                              <m:r>
                                <a:rPr kumimoji="1" lang="en-US" altLang="zh-CN" sz="2000" b="0" i="1" kern="0" smtClean="0">
                                  <a:latin typeface="Cambria Math" panose="02040503050406030204" pitchFamily="18" charset="0"/>
                                  <a:ea typeface="微软雅黑" panose="020B0503020204020204" pitchFamily="34" charset="-122"/>
                                  <a:cs typeface="+mn-ea"/>
                                  <a:sym typeface="+mn-lt"/>
                                </a:rPr>
                                <m:t>1</m:t>
                              </m:r>
                            </m:sub>
                          </m:sSub>
                          <m:r>
                            <a:rPr kumimoji="1" lang="en-US" altLang="zh-CN" sz="2000" b="0" i="1" kern="0" smtClean="0">
                              <a:latin typeface="Cambria Math" panose="02040503050406030204" pitchFamily="18" charset="0"/>
                              <a:ea typeface="微软雅黑" panose="020B0503020204020204" pitchFamily="34" charset="-122"/>
                              <a:cs typeface="+mn-ea"/>
                              <a:sym typeface="+mn-lt"/>
                            </a:rPr>
                            <m:t>+…+</m:t>
                          </m:r>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𝑋</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𝑁</m:t>
                              </m:r>
                            </m:sub>
                          </m:sSub>
                        </m:e>
                      </m:nary>
                    </m:oMath>
                  </m:oMathPara>
                </a14:m>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其中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𝑋</m:t>
                        </m:r>
                      </m:e>
                      <m:sub>
                        <m:r>
                          <a:rPr kumimoji="1" lang="en-US" altLang="zh-CN" sz="2000" i="1" kern="0">
                            <a:latin typeface="Cambria Math" panose="02040503050406030204" pitchFamily="18" charset="0"/>
                            <a:ea typeface="微软雅黑" panose="020B0503020204020204" pitchFamily="34" charset="-122"/>
                            <a:cs typeface="+mn-ea"/>
                            <a:sym typeface="+mn-lt"/>
                          </a:rPr>
                          <m:t>𝑖</m:t>
                        </m:r>
                      </m:sub>
                    </m:sSub>
                  </m:oMath>
                </a14:m>
                <a:r>
                  <a:rPr kumimoji="1" lang="zh-CN" altLang="en-US" sz="2000" kern="0" dirty="0">
                    <a:latin typeface="微软雅黑" panose="020B0503020204020204" pitchFamily="34" charset="-122"/>
                    <a:ea typeface="微软雅黑" panose="020B0503020204020204" pitchFamily="34" charset="-122"/>
                    <a:cs typeface="+mn-ea"/>
                    <a:sym typeface="+mn-lt"/>
                  </a:rPr>
                  <a:t>是服从随机分布的随机步长。这个关系也可以写成一个递归公式：</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𝑛</m:t>
                          </m:r>
                        </m:sub>
                      </m:sSub>
                      <m:r>
                        <a:rPr kumimoji="1" lang="en-US" altLang="zh-CN" sz="2000" i="1" kern="0">
                          <a:latin typeface="Cambria Math" panose="02040503050406030204" pitchFamily="18" charset="0"/>
                          <a:ea typeface="微软雅黑" panose="020B0503020204020204" pitchFamily="34" charset="-122"/>
                          <a:cs typeface="+mn-ea"/>
                          <a:sym typeface="+mn-lt"/>
                        </a:rPr>
                        <m:t>=</m:t>
                      </m:r>
                      <m:nary>
                        <m:naryPr>
                          <m:chr m:val="∑"/>
                          <m:ctrlPr>
                            <a:rPr kumimoji="1" lang="en-US" altLang="zh-CN" sz="2000" i="1" kern="0">
                              <a:latin typeface="Cambria Math" panose="02040503050406030204" pitchFamily="18" charset="0"/>
                              <a:ea typeface="微软雅黑" panose="020B0503020204020204" pitchFamily="34" charset="-122"/>
                              <a:cs typeface="+mn-ea"/>
                              <a:sym typeface="+mn-lt"/>
                            </a:rPr>
                          </m:ctrlPr>
                        </m:naryPr>
                        <m:sub>
                          <m:r>
                            <m:rPr>
                              <m:brk m:alnAt="23"/>
                            </m:rPr>
                            <a:rPr kumimoji="1" lang="en-US" altLang="zh-CN" sz="2000" i="1" kern="0">
                              <a:latin typeface="Cambria Math" panose="02040503050406030204" pitchFamily="18" charset="0"/>
                              <a:ea typeface="微软雅黑" panose="020B0503020204020204" pitchFamily="34" charset="-122"/>
                              <a:cs typeface="+mn-ea"/>
                              <a:sym typeface="+mn-lt"/>
                            </a:rPr>
                            <m:t>𝑖</m:t>
                          </m:r>
                          <m:r>
                            <a:rPr kumimoji="1" lang="en-US" altLang="zh-CN" sz="2000" i="1" kern="0">
                              <a:latin typeface="Cambria Math" panose="02040503050406030204" pitchFamily="18" charset="0"/>
                              <a:ea typeface="微软雅黑" panose="020B0503020204020204" pitchFamily="34" charset="-122"/>
                              <a:cs typeface="+mn-ea"/>
                              <a:sym typeface="+mn-lt"/>
                            </a:rPr>
                            <m:t>=1</m:t>
                          </m:r>
                        </m:sub>
                        <m:sup>
                          <m:r>
                            <a:rPr kumimoji="1" lang="en-US" altLang="zh-CN" sz="2000" i="1" kern="0">
                              <a:latin typeface="Cambria Math" panose="02040503050406030204" pitchFamily="18" charset="0"/>
                              <a:ea typeface="微软雅黑" panose="020B0503020204020204" pitchFamily="34" charset="-122"/>
                              <a:cs typeface="+mn-ea"/>
                              <a:sym typeface="+mn-lt"/>
                            </a:rPr>
                            <m:t>𝑁</m:t>
                          </m:r>
                          <m:r>
                            <a:rPr kumimoji="1" lang="en-US" altLang="zh-CN" sz="2000" b="0" i="1" kern="0" smtClean="0">
                              <a:latin typeface="Cambria Math" panose="02040503050406030204" pitchFamily="18" charset="0"/>
                              <a:ea typeface="微软雅黑" panose="020B0503020204020204" pitchFamily="34" charset="-122"/>
                              <a:cs typeface="+mn-ea"/>
                              <a:sym typeface="+mn-lt"/>
                            </a:rPr>
                            <m:t>−1</m:t>
                          </m:r>
                        </m:sup>
                        <m:e>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𝑋</m:t>
                              </m:r>
                            </m:e>
                            <m:sub>
                              <m:r>
                                <a:rPr kumimoji="1" lang="en-US" altLang="zh-CN" sz="2000" i="1" kern="0">
                                  <a:latin typeface="Cambria Math" panose="02040503050406030204" pitchFamily="18" charset="0"/>
                                  <a:ea typeface="微软雅黑" panose="020B0503020204020204" pitchFamily="34" charset="-122"/>
                                  <a:cs typeface="+mn-ea"/>
                                  <a:sym typeface="+mn-lt"/>
                                </a:rPr>
                                <m:t>𝑖</m:t>
                              </m:r>
                            </m:sub>
                          </m:sSub>
                          <m:r>
                            <a:rPr kumimoji="1" lang="en-US" altLang="zh-CN" sz="2000" b="0" i="1" kern="0" smtClean="0">
                              <a:latin typeface="Cambria Math" panose="02040503050406030204" pitchFamily="18" charset="0"/>
                              <a:ea typeface="微软雅黑" panose="020B0503020204020204" pitchFamily="34" charset="-122"/>
                              <a:cs typeface="+mn-ea"/>
                              <a:sym typeface="+mn-lt"/>
                            </a:rPr>
                            <m:t>+</m:t>
                          </m:r>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𝑋</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𝑁</m:t>
                              </m:r>
                            </m:sub>
                          </m:sSub>
                          <m:r>
                            <a:rPr kumimoji="1" lang="en-US" altLang="zh-CN" sz="2000" b="0" i="1" kern="0" smtClean="0">
                              <a:latin typeface="Cambria Math" panose="02040503050406030204" pitchFamily="18" charset="0"/>
                              <a:ea typeface="微软雅黑" panose="020B0503020204020204" pitchFamily="34" charset="-122"/>
                              <a:cs typeface="+mn-ea"/>
                              <a:sym typeface="+mn-lt"/>
                            </a:rPr>
                            <m:t>=</m:t>
                          </m:r>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𝑆</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𝑁</m:t>
                              </m:r>
                              <m:r>
                                <a:rPr kumimoji="1" lang="en-US" altLang="zh-CN" sz="2000" b="0" i="1" kern="0" smtClean="0">
                                  <a:latin typeface="Cambria Math" panose="02040503050406030204" pitchFamily="18" charset="0"/>
                                  <a:ea typeface="微软雅黑" panose="020B0503020204020204" pitchFamily="34" charset="-122"/>
                                  <a:cs typeface="+mn-ea"/>
                                  <a:sym typeface="+mn-lt"/>
                                </a:rPr>
                                <m:t>−1</m:t>
                              </m:r>
                            </m:sub>
                          </m:sSub>
                          <m:r>
                            <a:rPr kumimoji="1" lang="en-US" altLang="zh-CN" sz="2000" i="1" kern="0">
                              <a:latin typeface="Cambria Math" panose="02040503050406030204" pitchFamily="18" charset="0"/>
                              <a:ea typeface="微软雅黑" panose="020B0503020204020204" pitchFamily="34" charset="-122"/>
                              <a:cs typeface="+mn-ea"/>
                              <a:sym typeface="+mn-lt"/>
                            </a:rPr>
                            <m:t>+</m:t>
                          </m:r>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𝑋</m:t>
                              </m:r>
                            </m:e>
                            <m:sub>
                              <m:r>
                                <a:rPr kumimoji="1" lang="en-US" altLang="zh-CN" sz="2000" i="1" kern="0">
                                  <a:latin typeface="Cambria Math" panose="02040503050406030204" pitchFamily="18" charset="0"/>
                                  <a:ea typeface="微软雅黑" panose="020B0503020204020204" pitchFamily="34" charset="-122"/>
                                  <a:cs typeface="+mn-ea"/>
                                  <a:sym typeface="+mn-lt"/>
                                </a:rPr>
                                <m:t>𝑁</m:t>
                              </m:r>
                            </m:sub>
                          </m:sSub>
                        </m:e>
                      </m:nary>
                    </m:oMath>
                  </m:oMathPara>
                </a14:m>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这意味着下一状态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𝑛</m:t>
                        </m:r>
                      </m:sub>
                    </m:sSub>
                  </m:oMath>
                </a14:m>
                <a:r>
                  <a:rPr kumimoji="1" lang="en-US" altLang="zh-CN" sz="2000" kern="0" dirty="0">
                    <a:latin typeface="微软雅黑" panose="020B0503020204020204" pitchFamily="34" charset="-122"/>
                    <a:ea typeface="微软雅黑" panose="020B0503020204020204" pitchFamily="34" charset="-122"/>
                    <a:cs typeface="+mn-ea"/>
                    <a:sym typeface="+mn-lt"/>
                  </a:rPr>
                  <a:t> </a:t>
                </a:r>
                <a:r>
                  <a:rPr kumimoji="1" lang="zh-CN" altLang="en-US" sz="2000" kern="0" dirty="0">
                    <a:latin typeface="微软雅黑" panose="020B0503020204020204" pitchFamily="34" charset="-122"/>
                    <a:ea typeface="微软雅黑" panose="020B0503020204020204" pitchFamily="34" charset="-122"/>
                    <a:cs typeface="+mn-ea"/>
                    <a:sym typeface="+mn-lt"/>
                  </a:rPr>
                  <a:t>将仅取决于当前存在的状态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𝑛</m:t>
                        </m:r>
                        <m:r>
                          <a:rPr kumimoji="1" lang="en-US" altLang="zh-CN" sz="2000" b="0" i="1" kern="0" smtClean="0">
                            <a:latin typeface="Cambria Math" panose="02040503050406030204" pitchFamily="18" charset="0"/>
                            <a:ea typeface="微软雅黑" panose="020B0503020204020204" pitchFamily="34" charset="-122"/>
                            <a:cs typeface="+mn-ea"/>
                            <a:sym typeface="+mn-lt"/>
                          </a:rPr>
                          <m:t>−1</m:t>
                        </m:r>
                      </m:sub>
                    </m:sSub>
                  </m:oMath>
                </a14:m>
                <a:r>
                  <a:rPr kumimoji="1" lang="en-US" altLang="zh-CN" sz="2000" kern="0" dirty="0">
                    <a:latin typeface="微软雅黑" panose="020B0503020204020204" pitchFamily="34" charset="-122"/>
                    <a:ea typeface="微软雅黑" panose="020B0503020204020204" pitchFamily="34" charset="-122"/>
                    <a:cs typeface="+mn-ea"/>
                    <a:sym typeface="+mn-lt"/>
                  </a:rPr>
                  <a:t> </a:t>
                </a:r>
                <a:r>
                  <a:rPr kumimoji="1" lang="zh-CN" altLang="en-US" sz="2000" kern="0" dirty="0">
                    <a:latin typeface="微软雅黑" panose="020B0503020204020204" pitchFamily="34" charset="-122"/>
                    <a:ea typeface="微软雅黑" panose="020B0503020204020204" pitchFamily="34" charset="-122"/>
                    <a:cs typeface="+mn-ea"/>
                    <a:sym typeface="+mn-lt"/>
                  </a:rPr>
                  <a:t>以及从当前状态到下一状态的运动或转移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𝑋</m:t>
                        </m:r>
                      </m:e>
                      <m:sub>
                        <m:r>
                          <a:rPr kumimoji="1" lang="en-US" altLang="zh-CN" sz="2000" i="1" kern="0">
                            <a:latin typeface="Cambria Math" panose="02040503050406030204" pitchFamily="18" charset="0"/>
                            <a:ea typeface="微软雅黑" panose="020B0503020204020204" pitchFamily="34" charset="-122"/>
                            <a:cs typeface="+mn-ea"/>
                            <a:sym typeface="+mn-lt"/>
                          </a:rPr>
                          <m:t>𝑛</m:t>
                        </m:r>
                      </m:sub>
                    </m:sSub>
                    <m:r>
                      <a:rPr kumimoji="1" lang="en-US" altLang="zh-CN" sz="2000" i="1" kern="0">
                        <a:latin typeface="Cambria Math" panose="02040503050406030204" pitchFamily="18" charset="0"/>
                        <a:ea typeface="微软雅黑" panose="020B0503020204020204" pitchFamily="34" charset="-122"/>
                        <a:cs typeface="+mn-ea"/>
                        <a:sym typeface="+mn-lt"/>
                      </a:rPr>
                      <m:t> </m:t>
                    </m:r>
                  </m:oMath>
                </a14:m>
                <a:r>
                  <a:rPr kumimoji="1" lang="zh-CN" altLang="en-US" sz="2000" kern="0" dirty="0">
                    <a:latin typeface="微软雅黑" panose="020B0503020204020204" pitchFamily="34" charset="-122"/>
                    <a:ea typeface="微软雅黑" panose="020B0503020204020204" pitchFamily="34" charset="-122"/>
                    <a:cs typeface="+mn-ea"/>
                    <a:sym typeface="+mn-lt"/>
                  </a:rPr>
                  <a:t>。</a:t>
                </a:r>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5" name="文本框 4">
                <a:extLst>
                  <a:ext uri="{FF2B5EF4-FFF2-40B4-BE49-F238E27FC236}">
                    <a16:creationId xmlns:a16="http://schemas.microsoft.com/office/drawing/2014/main" id="{9AE8A36E-A7F9-904E-8DA9-84D44FEE682A}"/>
                  </a:ext>
                </a:extLst>
              </p:cNvPr>
              <p:cNvSpPr txBox="1">
                <a:spLocks noRot="1" noChangeAspect="1" noMove="1" noResize="1" noEditPoints="1" noAdjustHandles="1" noChangeArrowheads="1" noChangeShapeType="1" noTextEdit="1"/>
              </p:cNvSpPr>
              <p:nvPr/>
            </p:nvSpPr>
            <p:spPr>
              <a:xfrm>
                <a:off x="695402" y="1789297"/>
                <a:ext cx="10460279" cy="4457952"/>
              </a:xfrm>
              <a:prstGeom prst="rect">
                <a:avLst/>
              </a:prstGeom>
              <a:blipFill>
                <a:blip r:embed="rId2"/>
                <a:stretch>
                  <a:fillRect l="-607" b="-133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05936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sp>
        <p:nvSpPr>
          <p:cNvPr id="2" name="文本框 1">
            <a:extLst>
              <a:ext uri="{FF2B5EF4-FFF2-40B4-BE49-F238E27FC236}">
                <a16:creationId xmlns:a16="http://schemas.microsoft.com/office/drawing/2014/main" id="{FBF835ED-E476-5746-AB34-4B41397E797F}"/>
              </a:ext>
            </a:extLst>
          </p:cNvPr>
          <p:cNvSpPr txBox="1"/>
          <p:nvPr/>
        </p:nvSpPr>
        <p:spPr>
          <a:xfrm>
            <a:off x="695402" y="1047403"/>
            <a:ext cx="3557847"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2.</a:t>
            </a:r>
            <a:r>
              <a:rPr kumimoji="1" lang="zh-CN" altLang="en-US" sz="2000" kern="0" dirty="0">
                <a:latin typeface="微软雅黑" panose="020B0503020204020204" pitchFamily="34" charset="-122"/>
                <a:ea typeface="微软雅黑" panose="020B0503020204020204" pitchFamily="34" charset="-122"/>
                <a:cs typeface="+mn-ea"/>
                <a:sym typeface="+mn-lt"/>
              </a:rPr>
              <a:t>随机游走</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E8A36E-A7F9-904E-8DA9-84D44FEE682A}"/>
                  </a:ext>
                </a:extLst>
              </p:cNvPr>
              <p:cNvSpPr txBox="1"/>
              <p:nvPr/>
            </p:nvSpPr>
            <p:spPr>
              <a:xfrm>
                <a:off x="695402" y="1789297"/>
                <a:ext cx="10460279" cy="4095160"/>
              </a:xfrm>
              <a:prstGeom prst="rect">
                <a:avLst/>
              </a:prstGeom>
              <a:noFill/>
            </p:spPr>
            <p:txBody>
              <a:bodyPr wrap="square" rtlCol="0">
                <a:spAutoFit/>
              </a:bodyPr>
              <a:lstStyle/>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考虑一个场景：一个醉汉走在街上，每走一步都可以随意前进或后退。这形成了一维的随机游走。如果这个醉汉在足球场上行走，他可以随意向任何方向行走，这就变成了二维随机游走。从数学角度讲，随机游走由下式给出：</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b="0" i="1" kern="0" smtClean="0">
                              <a:latin typeface="Cambria Math" panose="02040503050406030204" pitchFamily="18" charset="0"/>
                              <a:ea typeface="微软雅黑" panose="020B0503020204020204" pitchFamily="34" charset="-122"/>
                              <a:cs typeface="+mn-ea"/>
                              <a:sym typeface="+mn-lt"/>
                            </a:rPr>
                            <m:t>𝑡</m:t>
                          </m:r>
                          <m:r>
                            <a:rPr kumimoji="1" lang="en-US" altLang="zh-CN" sz="2000" b="0" i="1" kern="0" smtClean="0">
                              <a:latin typeface="Cambria Math" panose="02040503050406030204" pitchFamily="18" charset="0"/>
                              <a:ea typeface="微软雅黑" panose="020B0503020204020204" pitchFamily="34" charset="-122"/>
                              <a:cs typeface="+mn-ea"/>
                              <a:sym typeface="+mn-lt"/>
                            </a:rPr>
                            <m:t>+1</m:t>
                          </m:r>
                        </m:sub>
                      </m:sSub>
                      <m:r>
                        <a:rPr kumimoji="1" lang="en-US" altLang="zh-CN" sz="2000" i="1" kern="0">
                          <a:latin typeface="Cambria Math" panose="02040503050406030204" pitchFamily="18" charset="0"/>
                          <a:ea typeface="微软雅黑" panose="020B0503020204020204" pitchFamily="34" charset="-122"/>
                          <a:cs typeface="+mn-ea"/>
                          <a:sym typeface="+mn-lt"/>
                        </a:rPr>
                        <m:t>=</m:t>
                      </m:r>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𝑡</m:t>
                          </m:r>
                        </m:sub>
                      </m:sSub>
                      <m:r>
                        <a:rPr kumimoji="1" lang="en-US" altLang="zh-CN" sz="2000" b="0" i="1" kern="0" smtClean="0">
                          <a:latin typeface="Cambria Math" panose="02040503050406030204" pitchFamily="18" charset="0"/>
                          <a:ea typeface="微软雅黑" panose="020B0503020204020204" pitchFamily="34" charset="-122"/>
                          <a:cs typeface="+mn-ea"/>
                          <a:sym typeface="+mn-lt"/>
                        </a:rPr>
                        <m:t>+</m:t>
                      </m:r>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𝑤</m:t>
                          </m:r>
                        </m:e>
                        <m:sub>
                          <m:r>
                            <a:rPr kumimoji="1" lang="en-US" altLang="zh-CN" sz="2000" i="1" kern="0">
                              <a:latin typeface="Cambria Math" panose="02040503050406030204" pitchFamily="18" charset="0"/>
                              <a:ea typeface="微软雅黑" panose="020B0503020204020204" pitchFamily="34" charset="-122"/>
                              <a:cs typeface="+mn-ea"/>
                              <a:sym typeface="+mn-lt"/>
                            </a:rPr>
                            <m:t>𝑡</m:t>
                          </m:r>
                        </m:sub>
                      </m:sSub>
                    </m:oMath>
                  </m:oMathPara>
                </a14:m>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其中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𝑡</m:t>
                        </m:r>
                      </m:sub>
                    </m:sSub>
                  </m:oMath>
                </a14:m>
                <a:r>
                  <a:rPr kumimoji="1" lang="en-US" altLang="zh-CN" sz="2000" kern="0" dirty="0">
                    <a:latin typeface="微软雅黑" panose="020B0503020204020204" pitchFamily="34" charset="-122"/>
                    <a:ea typeface="微软雅黑" panose="020B0503020204020204" pitchFamily="34" charset="-122"/>
                    <a:cs typeface="+mn-ea"/>
                    <a:sym typeface="+mn-lt"/>
                  </a:rPr>
                  <a:t> </a:t>
                </a:r>
                <a:r>
                  <a:rPr kumimoji="1" lang="zh-CN" altLang="en-US" sz="2000" kern="0" dirty="0">
                    <a:latin typeface="微软雅黑" panose="020B0503020204020204" pitchFamily="34" charset="-122"/>
                    <a:ea typeface="微软雅黑" panose="020B0503020204020204" pitchFamily="34" charset="-122"/>
                    <a:cs typeface="+mn-ea"/>
                    <a:sym typeface="+mn-lt"/>
                  </a:rPr>
                  <a:t>是 </a:t>
                </a:r>
                <a:r>
                  <a:rPr kumimoji="1" lang="en-US" altLang="zh-CN" sz="2000" kern="0" dirty="0">
                    <a:latin typeface="微软雅黑" panose="020B0503020204020204" pitchFamily="34" charset="-122"/>
                    <a:ea typeface="微软雅黑" panose="020B0503020204020204" pitchFamily="34" charset="-122"/>
                    <a:cs typeface="+mn-ea"/>
                    <a:sym typeface="+mn-lt"/>
                  </a:rPr>
                  <a:t>t </a:t>
                </a:r>
                <a:r>
                  <a:rPr kumimoji="1" lang="zh-CN" altLang="en-US" sz="2000" kern="0" dirty="0">
                    <a:latin typeface="微软雅黑" panose="020B0503020204020204" pitchFamily="34" charset="-122"/>
                    <a:ea typeface="微软雅黑" panose="020B0503020204020204" pitchFamily="34" charset="-122"/>
                    <a:cs typeface="+mn-ea"/>
                    <a:sym typeface="+mn-lt"/>
                  </a:rPr>
                  <a:t>时的位置或状态，</a:t>
                </a:r>
                <a:r>
                  <a:rPr kumimoji="1" lang="en-US" altLang="zh-CN" sz="2000" kern="0" dirty="0">
                    <a:ea typeface="微软雅黑" panose="020B0503020204020204" pitchFamily="34" charset="-122"/>
                    <a:cs typeface="+mn-ea"/>
                    <a:sym typeface="+mn-lt"/>
                  </a:rPr>
                  <a:t> </a:t>
                </a:r>
                <a14:m>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b="0" i="1" kern="0" smtClean="0">
                            <a:latin typeface="Cambria Math" panose="02040503050406030204" pitchFamily="18" charset="0"/>
                            <a:ea typeface="微软雅黑" panose="020B0503020204020204" pitchFamily="34" charset="-122"/>
                            <a:cs typeface="+mn-ea"/>
                            <a:sym typeface="+mn-lt"/>
                          </a:rPr>
                          <m:t>𝑤</m:t>
                        </m:r>
                      </m:e>
                      <m:sub>
                        <m:r>
                          <a:rPr kumimoji="1" lang="en-US" altLang="zh-CN" sz="2000" i="1" kern="0">
                            <a:latin typeface="Cambria Math" panose="02040503050406030204" pitchFamily="18" charset="0"/>
                            <a:ea typeface="微软雅黑" panose="020B0503020204020204" pitchFamily="34" charset="-122"/>
                            <a:cs typeface="+mn-ea"/>
                            <a:sym typeface="+mn-lt"/>
                          </a:rPr>
                          <m:t>𝑡</m:t>
                        </m:r>
                      </m:sub>
                    </m:sSub>
                  </m:oMath>
                </a14:m>
                <a:r>
                  <a:rPr kumimoji="1" lang="en-US" altLang="zh-CN" sz="2000" kern="0" dirty="0">
                    <a:latin typeface="微软雅黑" panose="020B0503020204020204" pitchFamily="34" charset="-122"/>
                    <a:ea typeface="微软雅黑" panose="020B0503020204020204" pitchFamily="34" charset="-122"/>
                    <a:cs typeface="+mn-ea"/>
                    <a:sym typeface="+mn-lt"/>
                  </a:rPr>
                  <a:t> </a:t>
                </a:r>
                <a:r>
                  <a:rPr kumimoji="1" lang="zh-CN" altLang="en-US" sz="2000" kern="0" dirty="0">
                    <a:latin typeface="微软雅黑" panose="020B0503020204020204" pitchFamily="34" charset="-122"/>
                    <a:ea typeface="微软雅黑" panose="020B0503020204020204" pitchFamily="34" charset="-122"/>
                    <a:cs typeface="+mn-ea"/>
                    <a:sym typeface="+mn-lt"/>
                  </a:rPr>
                  <a:t>是具有已知分布的步长或随机变量。如果步长或跳跃是在 </a:t>
                </a:r>
                <a:r>
                  <a:rPr kumimoji="1" lang="en" altLang="zh-CN" sz="2000" kern="0" dirty="0">
                    <a:latin typeface="微软雅黑" panose="020B0503020204020204" pitchFamily="34" charset="-122"/>
                    <a:ea typeface="微软雅黑" panose="020B0503020204020204" pitchFamily="34" charset="-122"/>
                    <a:cs typeface="+mn-ea"/>
                    <a:sym typeface="+mn-lt"/>
                  </a:rPr>
                  <a:t>d </a:t>
                </a:r>
                <a:r>
                  <a:rPr kumimoji="1" lang="zh-CN" altLang="en-US" sz="2000" kern="0" dirty="0">
                    <a:latin typeface="微软雅黑" panose="020B0503020204020204" pitchFamily="34" charset="-122"/>
                    <a:ea typeface="微软雅黑" panose="020B0503020204020204" pitchFamily="34" charset="-122"/>
                    <a:cs typeface="+mn-ea"/>
                    <a:sym typeface="+mn-lt"/>
                  </a:rPr>
                  <a:t>维空间进行，那么之前讨论的随机游走就变成了高维随机游走。另外，没有理由要固定步长。事实上，步长也可以根据已知分布而变化。</a:t>
                </a:r>
                <a:endParaRPr kumimoji="1"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𝑆</m:t>
                          </m:r>
                        </m:e>
                        <m:sub>
                          <m:r>
                            <a:rPr kumimoji="1" lang="en-US" altLang="zh-CN" sz="2000" i="1" kern="0">
                              <a:latin typeface="Cambria Math" panose="02040503050406030204" pitchFamily="18" charset="0"/>
                              <a:ea typeface="微软雅黑" panose="020B0503020204020204" pitchFamily="34" charset="-122"/>
                              <a:cs typeface="+mn-ea"/>
                              <a:sym typeface="+mn-lt"/>
                            </a:rPr>
                            <m:t>𝑛</m:t>
                          </m:r>
                        </m:sub>
                      </m:sSub>
                      <m:r>
                        <a:rPr kumimoji="1" lang="en-US" altLang="zh-CN" sz="2000" i="1" kern="0">
                          <a:latin typeface="Cambria Math" panose="02040503050406030204" pitchFamily="18" charset="0"/>
                          <a:ea typeface="微软雅黑" panose="020B0503020204020204" pitchFamily="34" charset="-122"/>
                          <a:cs typeface="+mn-ea"/>
                          <a:sym typeface="+mn-lt"/>
                        </a:rPr>
                        <m:t>=</m:t>
                      </m:r>
                      <m:nary>
                        <m:naryPr>
                          <m:chr m:val="∑"/>
                          <m:ctrlPr>
                            <a:rPr kumimoji="1" lang="en-US" altLang="zh-CN" sz="2000" i="1" kern="0">
                              <a:latin typeface="Cambria Math" panose="02040503050406030204" pitchFamily="18" charset="0"/>
                              <a:ea typeface="微软雅黑" panose="020B0503020204020204" pitchFamily="34" charset="-122"/>
                              <a:cs typeface="+mn-ea"/>
                              <a:sym typeface="+mn-lt"/>
                            </a:rPr>
                          </m:ctrlPr>
                        </m:naryPr>
                        <m:sub>
                          <m:r>
                            <m:rPr>
                              <m:brk m:alnAt="23"/>
                            </m:rPr>
                            <a:rPr kumimoji="1" lang="en-US" altLang="zh-CN" sz="2000" i="1" kern="0">
                              <a:latin typeface="Cambria Math" panose="02040503050406030204" pitchFamily="18" charset="0"/>
                              <a:ea typeface="微软雅黑" panose="020B0503020204020204" pitchFamily="34" charset="-122"/>
                              <a:cs typeface="+mn-ea"/>
                              <a:sym typeface="+mn-lt"/>
                            </a:rPr>
                            <m:t>𝑖</m:t>
                          </m:r>
                          <m:r>
                            <a:rPr kumimoji="1" lang="en-US" altLang="zh-CN" sz="2000" i="1" kern="0">
                              <a:latin typeface="Cambria Math" panose="02040503050406030204" pitchFamily="18" charset="0"/>
                              <a:ea typeface="微软雅黑" panose="020B0503020204020204" pitchFamily="34" charset="-122"/>
                              <a:cs typeface="+mn-ea"/>
                              <a:sym typeface="+mn-lt"/>
                            </a:rPr>
                            <m:t>=1</m:t>
                          </m:r>
                        </m:sub>
                        <m:sup>
                          <m:r>
                            <a:rPr kumimoji="1" lang="en-US" altLang="zh-CN" sz="2000" i="1" kern="0">
                              <a:latin typeface="Cambria Math" panose="02040503050406030204" pitchFamily="18" charset="0"/>
                              <a:ea typeface="微软雅黑" panose="020B0503020204020204" pitchFamily="34" charset="-122"/>
                              <a:cs typeface="+mn-ea"/>
                              <a:sym typeface="+mn-lt"/>
                            </a:rPr>
                            <m:t>𝑁</m:t>
                          </m:r>
                        </m:sup>
                        <m:e>
                          <m:sSub>
                            <m:sSubPr>
                              <m:ctrlPr>
                                <a:rPr kumimoji="1" lang="en-US" altLang="zh-CN" sz="2000" i="1" kern="0">
                                  <a:latin typeface="Cambria Math" panose="02040503050406030204" pitchFamily="18" charset="0"/>
                                  <a:ea typeface="微软雅黑" panose="020B0503020204020204" pitchFamily="34" charset="-122"/>
                                  <a:cs typeface="+mn-ea"/>
                                  <a:sym typeface="+mn-lt"/>
                                </a:rPr>
                              </m:ctrlPr>
                            </m:sSubPr>
                            <m:e>
                              <m:r>
                                <a:rPr kumimoji="1" lang="en-US" altLang="zh-CN" sz="2000" i="1" kern="0">
                                  <a:latin typeface="Cambria Math" panose="02040503050406030204" pitchFamily="18" charset="0"/>
                                  <a:ea typeface="微软雅黑" panose="020B0503020204020204" pitchFamily="34" charset="-122"/>
                                  <a:cs typeface="+mn-ea"/>
                                  <a:sym typeface="+mn-lt"/>
                                </a:rPr>
                                <m:t>𝑋</m:t>
                              </m:r>
                            </m:e>
                            <m:sub>
                              <m:r>
                                <a:rPr kumimoji="1" lang="en-US" altLang="zh-CN" sz="2000" i="1" kern="0">
                                  <a:latin typeface="Cambria Math" panose="02040503050406030204" pitchFamily="18" charset="0"/>
                                  <a:ea typeface="微软雅黑" panose="020B0503020204020204" pitchFamily="34" charset="-122"/>
                                  <a:cs typeface="+mn-ea"/>
                                  <a:sym typeface="+mn-lt"/>
                                </a:rPr>
                                <m:t>𝑖</m:t>
                              </m:r>
                            </m:sub>
                          </m:sSub>
                        </m:e>
                      </m:nary>
                    </m:oMath>
                  </m:oMathPara>
                </a14:m>
                <a:endParaRPr kumimoji="1" lang="en-US" altLang="zh-CN" sz="20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5" name="文本框 4">
                <a:extLst>
                  <a:ext uri="{FF2B5EF4-FFF2-40B4-BE49-F238E27FC236}">
                    <a16:creationId xmlns:a16="http://schemas.microsoft.com/office/drawing/2014/main" id="{9AE8A36E-A7F9-904E-8DA9-84D44FEE682A}"/>
                  </a:ext>
                </a:extLst>
              </p:cNvPr>
              <p:cNvSpPr txBox="1">
                <a:spLocks noRot="1" noChangeAspect="1" noMove="1" noResize="1" noEditPoints="1" noAdjustHandles="1" noChangeArrowheads="1" noChangeShapeType="1" noTextEdit="1"/>
              </p:cNvSpPr>
              <p:nvPr/>
            </p:nvSpPr>
            <p:spPr>
              <a:xfrm>
                <a:off x="695402" y="1789297"/>
                <a:ext cx="10460279" cy="4095160"/>
              </a:xfrm>
              <a:prstGeom prst="rect">
                <a:avLst/>
              </a:prstGeom>
              <a:blipFill>
                <a:blip r:embed="rId3"/>
                <a:stretch>
                  <a:fillRect l="-607" b="-35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33495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122759-7772-744E-8CCF-90D72487C8B4}"/>
              </a:ext>
            </a:extLst>
          </p:cNvPr>
          <p:cNvSpPr>
            <a:spLocks noGrp="1"/>
          </p:cNvSpPr>
          <p:nvPr>
            <p:ph type="body" sz="quarter" idx="15"/>
          </p:nvPr>
        </p:nvSpPr>
        <p:spPr/>
        <p:txBody>
          <a:bodyPr/>
          <a:lstStyle/>
          <a:p>
            <a:r>
              <a:rPr kumimoji="1" lang="zh-CN" altLang="en-US" dirty="0"/>
              <a:t>对比算法</a:t>
            </a:r>
          </a:p>
        </p:txBody>
      </p:sp>
      <p:sp>
        <p:nvSpPr>
          <p:cNvPr id="2" name="文本框 1">
            <a:extLst>
              <a:ext uri="{FF2B5EF4-FFF2-40B4-BE49-F238E27FC236}">
                <a16:creationId xmlns:a16="http://schemas.microsoft.com/office/drawing/2014/main" id="{FBF835ED-E476-5746-AB34-4B41397E797F}"/>
              </a:ext>
            </a:extLst>
          </p:cNvPr>
          <p:cNvSpPr txBox="1"/>
          <p:nvPr/>
        </p:nvSpPr>
        <p:spPr>
          <a:xfrm>
            <a:off x="695402" y="1047403"/>
            <a:ext cx="3557847" cy="453394"/>
          </a:xfrm>
          <a:prstGeom prst="rect">
            <a:avLst/>
          </a:prstGeom>
          <a:noFill/>
        </p:spPr>
        <p:txBody>
          <a:bodyPr wrap="square" rtlCol="0">
            <a:spAutoFit/>
          </a:bodyPr>
          <a:lstStyle/>
          <a:p>
            <a:pPr>
              <a:lnSpc>
                <a:spcPct val="130000"/>
              </a:lnSpc>
              <a:spcBef>
                <a:spcPts val="600"/>
              </a:spcBef>
            </a:pPr>
            <a:r>
              <a:rPr kumimoji="1" lang="en-US" altLang="zh-CN" sz="2000" kern="0" dirty="0">
                <a:latin typeface="微软雅黑" panose="020B0503020204020204" pitchFamily="34" charset="-122"/>
                <a:ea typeface="微软雅黑" panose="020B0503020204020204" pitchFamily="34" charset="-122"/>
                <a:cs typeface="+mn-ea"/>
                <a:sym typeface="+mn-lt"/>
              </a:rPr>
              <a:t>2.</a:t>
            </a:r>
            <a:r>
              <a:rPr kumimoji="1" lang="zh-CN" altLang="en-US" sz="2000" kern="0" dirty="0">
                <a:latin typeface="微软雅黑" panose="020B0503020204020204" pitchFamily="34" charset="-122"/>
                <a:ea typeface="微软雅黑" panose="020B0503020204020204" pitchFamily="34" charset="-122"/>
                <a:cs typeface="+mn-ea"/>
                <a:sym typeface="+mn-lt"/>
              </a:rPr>
              <a:t>随机游走</a:t>
            </a:r>
          </a:p>
        </p:txBody>
      </p:sp>
      <p:pic>
        <p:nvPicPr>
          <p:cNvPr id="3" name="图片 2">
            <a:extLst>
              <a:ext uri="{FF2B5EF4-FFF2-40B4-BE49-F238E27FC236}">
                <a16:creationId xmlns:a16="http://schemas.microsoft.com/office/drawing/2014/main" id="{33A636DD-7575-AE41-BAAF-FFE32A73697F}"/>
              </a:ext>
            </a:extLst>
          </p:cNvPr>
          <p:cNvPicPr>
            <a:picLocks noChangeAspect="1"/>
          </p:cNvPicPr>
          <p:nvPr/>
        </p:nvPicPr>
        <p:blipFill>
          <a:blip r:embed="rId3"/>
          <a:stretch>
            <a:fillRect/>
          </a:stretch>
        </p:blipFill>
        <p:spPr>
          <a:xfrm>
            <a:off x="2825516" y="1497783"/>
            <a:ext cx="6281511" cy="4328710"/>
          </a:xfrm>
          <a:prstGeom prst="rect">
            <a:avLst/>
          </a:prstGeom>
        </p:spPr>
      </p:pic>
      <p:sp>
        <p:nvSpPr>
          <p:cNvPr id="4" name="文本框 3">
            <a:extLst>
              <a:ext uri="{FF2B5EF4-FFF2-40B4-BE49-F238E27FC236}">
                <a16:creationId xmlns:a16="http://schemas.microsoft.com/office/drawing/2014/main" id="{E36ED5B2-B18E-CA4F-BFB3-541EA694E994}"/>
              </a:ext>
            </a:extLst>
          </p:cNvPr>
          <p:cNvSpPr txBox="1"/>
          <p:nvPr/>
        </p:nvSpPr>
        <p:spPr>
          <a:xfrm>
            <a:off x="4247884" y="5823479"/>
            <a:ext cx="3436777" cy="453394"/>
          </a:xfrm>
          <a:prstGeom prst="rect">
            <a:avLst/>
          </a:prstGeom>
          <a:noFill/>
        </p:spPr>
        <p:txBody>
          <a:bodyPr wrap="square" rtlCol="0">
            <a:spAutoFit/>
          </a:bodyPr>
          <a:lstStyle/>
          <a:p>
            <a:pPr algn="ctr">
              <a:lnSpc>
                <a:spcPct val="130000"/>
              </a:lnSpc>
              <a:spcBef>
                <a:spcPts val="600"/>
              </a:spcBef>
            </a:pPr>
            <a:r>
              <a:rPr kumimoji="1" lang="zh-CN" altLang="en-US" sz="2000" kern="0" dirty="0">
                <a:latin typeface="微软雅黑" panose="020B0503020204020204" pitchFamily="34" charset="-122"/>
                <a:ea typeface="微软雅黑" panose="020B0503020204020204" pitchFamily="34" charset="-122"/>
                <a:cs typeface="+mn-ea"/>
                <a:sym typeface="+mn-lt"/>
              </a:rPr>
              <a:t>醉汉随机游走模拟</a:t>
            </a:r>
          </a:p>
        </p:txBody>
      </p:sp>
    </p:spTree>
    <p:extLst>
      <p:ext uri="{BB962C8B-B14F-4D97-AF65-F5344CB8AC3E}">
        <p14:creationId xmlns:p14="http://schemas.microsoft.com/office/powerpoint/2010/main" val="136206697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5194570" y="1826018"/>
            <a:ext cx="6569245" cy="1015663"/>
          </a:xfrm>
        </p:spPr>
        <p:txBody>
          <a:bodyPr/>
          <a:lstStyle/>
          <a:p>
            <a:r>
              <a:rPr lang="en-US" altLang="zh-CN" kern="0" dirty="0"/>
              <a:t>PART ONE</a:t>
            </a:r>
            <a:endParaRPr lang="zh-CN" altLang="en-US" kern="0" dirty="0"/>
          </a:p>
        </p:txBody>
      </p:sp>
      <p:sp>
        <p:nvSpPr>
          <p:cNvPr id="11" name="文本占位符 10"/>
          <p:cNvSpPr>
            <a:spLocks noGrp="1"/>
          </p:cNvSpPr>
          <p:nvPr>
            <p:ph type="body" sz="quarter" idx="12"/>
          </p:nvPr>
        </p:nvSpPr>
        <p:spPr>
          <a:xfrm>
            <a:off x="1" y="-2219126"/>
            <a:ext cx="5338321" cy="11618565"/>
          </a:xfrm>
        </p:spPr>
        <p:txBody>
          <a:bodyPr/>
          <a:lstStyle/>
          <a:p>
            <a:r>
              <a:rPr lang="en-US" altLang="zh-CN" dirty="0"/>
              <a:t>5</a:t>
            </a:r>
            <a:endParaRPr lang="zh-CN" altLang="en-US" dirty="0"/>
          </a:p>
        </p:txBody>
      </p:sp>
      <p:sp>
        <p:nvSpPr>
          <p:cNvPr id="12" name="文本占位符 11"/>
          <p:cNvSpPr>
            <a:spLocks noGrp="1"/>
          </p:cNvSpPr>
          <p:nvPr>
            <p:ph type="body" sz="quarter" idx="13"/>
          </p:nvPr>
        </p:nvSpPr>
        <p:spPr>
          <a:xfrm>
            <a:off x="5194570" y="2791947"/>
            <a:ext cx="6569245" cy="748988"/>
          </a:xfrm>
        </p:spPr>
        <p:txBody>
          <a:bodyPr/>
          <a:lstStyle/>
          <a:p>
            <a:r>
              <a:rPr lang="zh-CN" altLang="en-US" dirty="0"/>
              <a:t>性能分析</a:t>
            </a:r>
          </a:p>
        </p:txBody>
      </p:sp>
    </p:spTree>
    <p:extLst>
      <p:ext uri="{BB962C8B-B14F-4D97-AF65-F5344CB8AC3E}">
        <p14:creationId xmlns:p14="http://schemas.microsoft.com/office/powerpoint/2010/main" val="193202661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F269FFB3-EE50-4278-B6BA-125D4E7F084D}"/>
              </a:ext>
            </a:extLst>
          </p:cNvPr>
          <p:cNvSpPr>
            <a:spLocks noGrp="1"/>
          </p:cNvSpPr>
          <p:nvPr>
            <p:ph type="body" sz="quarter" idx="14"/>
          </p:nvPr>
        </p:nvSpPr>
        <p:spPr/>
        <p:txBody>
          <a:bodyPr/>
          <a:lstStyle/>
          <a:p>
            <a:endParaRPr lang="zh-CN" altLang="en-US" dirty="0"/>
          </a:p>
        </p:txBody>
      </p:sp>
      <p:sp>
        <p:nvSpPr>
          <p:cNvPr id="11" name="文本占位符 10">
            <a:extLst>
              <a:ext uri="{FF2B5EF4-FFF2-40B4-BE49-F238E27FC236}">
                <a16:creationId xmlns:a16="http://schemas.microsoft.com/office/drawing/2014/main" id="{612DBDE3-0171-4714-9517-475166721648}"/>
              </a:ext>
            </a:extLst>
          </p:cNvPr>
          <p:cNvSpPr>
            <a:spLocks noGrp="1"/>
          </p:cNvSpPr>
          <p:nvPr>
            <p:ph type="body" sz="quarter" idx="15"/>
          </p:nvPr>
        </p:nvSpPr>
        <p:spPr>
          <a:xfrm>
            <a:off x="695402" y="57750"/>
            <a:ext cx="7928834" cy="584775"/>
          </a:xfrm>
        </p:spPr>
        <p:txBody>
          <a:bodyPr/>
          <a:lstStyle/>
          <a:p>
            <a:r>
              <a:rPr lang="en-US" altLang="zh-CN" dirty="0"/>
              <a:t>5.1 </a:t>
            </a:r>
            <a:r>
              <a:rPr lang="zh-CN" altLang="en-US" dirty="0"/>
              <a:t>确定节点部署策略的结果</a:t>
            </a:r>
          </a:p>
        </p:txBody>
      </p:sp>
      <p:sp>
        <p:nvSpPr>
          <p:cNvPr id="14" name="文本框 13">
            <a:extLst>
              <a:ext uri="{FF2B5EF4-FFF2-40B4-BE49-F238E27FC236}">
                <a16:creationId xmlns:a16="http://schemas.microsoft.com/office/drawing/2014/main" id="{D2EDD7A6-EDA8-4ACF-8D8A-A2EBBD263AC7}"/>
              </a:ext>
            </a:extLst>
          </p:cNvPr>
          <p:cNvSpPr txBox="1"/>
          <p:nvPr/>
        </p:nvSpPr>
        <p:spPr>
          <a:xfrm>
            <a:off x="8853996" y="1687305"/>
            <a:ext cx="3311369" cy="3483389"/>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1</a:t>
            </a:r>
            <a:r>
              <a:rPr lang="zh-CN" altLang="en-US" sz="2400" kern="0" dirty="0">
                <a:latin typeface="微软雅黑" panose="020B0503020204020204" pitchFamily="34" charset="-122"/>
                <a:ea typeface="微软雅黑" panose="020B0503020204020204" pitchFamily="34" charset="-122"/>
                <a:cs typeface="+mn-ea"/>
                <a:sym typeface="+mn-lt"/>
              </a:rPr>
              <a:t>）传感器节点的感应范围和感应角度极大地影响了完全覆盖所需的节点数量。</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2</a:t>
            </a:r>
            <a:r>
              <a:rPr lang="zh-CN" altLang="en-US" sz="2400" kern="0" dirty="0">
                <a:latin typeface="微软雅黑" panose="020B0503020204020204" pitchFamily="34" charset="-122"/>
                <a:ea typeface="微软雅黑" panose="020B0503020204020204" pitchFamily="34" charset="-122"/>
                <a:cs typeface="+mn-ea"/>
                <a:sym typeface="+mn-lt"/>
              </a:rPr>
              <a:t>）扩大感应角度并不总是导致更少的传感器节点。</a:t>
            </a:r>
            <a:endParaRPr lang="en-US" altLang="zh-CN" sz="2400" kern="0" dirty="0">
              <a:latin typeface="微软雅黑" panose="020B0503020204020204" pitchFamily="34" charset="-122"/>
              <a:ea typeface="微软雅黑" panose="020B0503020204020204" pitchFamily="34" charset="-122"/>
              <a:cs typeface="+mn-ea"/>
              <a:sym typeface="+mn-lt"/>
            </a:endParaRPr>
          </a:p>
        </p:txBody>
      </p:sp>
      <p:grpSp>
        <p:nvGrpSpPr>
          <p:cNvPr id="16" name="组合 15">
            <a:extLst>
              <a:ext uri="{FF2B5EF4-FFF2-40B4-BE49-F238E27FC236}">
                <a16:creationId xmlns:a16="http://schemas.microsoft.com/office/drawing/2014/main" id="{93C48CC8-8D7C-4648-BB0E-44C6DE483CE5}"/>
              </a:ext>
            </a:extLst>
          </p:cNvPr>
          <p:cNvGrpSpPr/>
          <p:nvPr/>
        </p:nvGrpSpPr>
        <p:grpSpPr>
          <a:xfrm>
            <a:off x="112223" y="1657965"/>
            <a:ext cx="8680225" cy="4026484"/>
            <a:chOff x="112223" y="1110771"/>
            <a:chExt cx="8950896" cy="4152040"/>
          </a:xfrm>
        </p:grpSpPr>
        <p:pic>
          <p:nvPicPr>
            <p:cNvPr id="13" name="图片 12">
              <a:extLst>
                <a:ext uri="{FF2B5EF4-FFF2-40B4-BE49-F238E27FC236}">
                  <a16:creationId xmlns:a16="http://schemas.microsoft.com/office/drawing/2014/main" id="{ED633DF4-8300-4E08-8926-17029311E2A8}"/>
                </a:ext>
              </a:extLst>
            </p:cNvPr>
            <p:cNvPicPr>
              <a:picLocks noChangeAspect="1"/>
            </p:cNvPicPr>
            <p:nvPr/>
          </p:nvPicPr>
          <p:blipFill>
            <a:blip r:embed="rId2"/>
            <a:stretch>
              <a:fillRect/>
            </a:stretch>
          </p:blipFill>
          <p:spPr>
            <a:xfrm>
              <a:off x="112223" y="1110771"/>
              <a:ext cx="8950896" cy="3736999"/>
            </a:xfrm>
            <a:prstGeom prst="rect">
              <a:avLst/>
            </a:prstGeom>
          </p:spPr>
        </p:pic>
        <p:sp>
          <p:nvSpPr>
            <p:cNvPr id="15" name="文本框 14">
              <a:extLst>
                <a:ext uri="{FF2B5EF4-FFF2-40B4-BE49-F238E27FC236}">
                  <a16:creationId xmlns:a16="http://schemas.microsoft.com/office/drawing/2014/main" id="{5CA36D97-9350-41EA-A2EC-3D8CF1A21038}"/>
                </a:ext>
              </a:extLst>
            </p:cNvPr>
            <p:cNvSpPr txBox="1"/>
            <p:nvPr/>
          </p:nvSpPr>
          <p:spPr>
            <a:xfrm>
              <a:off x="112223" y="4795214"/>
              <a:ext cx="8950896" cy="46759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5.1 </a:t>
              </a:r>
              <a:r>
                <a:rPr lang="zh-CN" altLang="en-US" sz="2000" kern="0" dirty="0">
                  <a:latin typeface="微软雅黑" panose="020B0503020204020204" pitchFamily="34" charset="-122"/>
                  <a:ea typeface="微软雅黑" panose="020B0503020204020204" pitchFamily="34" charset="-122"/>
                  <a:cs typeface="+mn-ea"/>
                  <a:sym typeface="+mn-lt"/>
                </a:rPr>
                <a:t>确定节点部署条件下，完成</a:t>
              </a:r>
              <a:r>
                <a:rPr lang="en-US" altLang="zh-CN" sz="2000" kern="0" dirty="0">
                  <a:latin typeface="微软雅黑" panose="020B0503020204020204" pitchFamily="34" charset="-122"/>
                  <a:ea typeface="微软雅黑" panose="020B0503020204020204" pitchFamily="34" charset="-122"/>
                  <a:cs typeface="+mn-ea"/>
                  <a:sym typeface="+mn-lt"/>
                </a:rPr>
                <a:t>100%</a:t>
              </a:r>
              <a:r>
                <a:rPr lang="zh-CN" altLang="en-US" sz="2000" kern="0" dirty="0">
                  <a:latin typeface="微软雅黑" panose="020B0503020204020204" pitchFamily="34" charset="-122"/>
                  <a:ea typeface="微软雅黑" panose="020B0503020204020204" pitchFamily="34" charset="-122"/>
                  <a:cs typeface="+mn-ea"/>
                  <a:sym typeface="+mn-lt"/>
                </a:rPr>
                <a:t>覆盖率所需的最少传感器数量</a:t>
              </a:r>
            </a:p>
          </p:txBody>
        </p:sp>
      </p:grpSp>
      <p:sp>
        <p:nvSpPr>
          <p:cNvPr id="17" name="矩形 16">
            <a:extLst>
              <a:ext uri="{FF2B5EF4-FFF2-40B4-BE49-F238E27FC236}">
                <a16:creationId xmlns:a16="http://schemas.microsoft.com/office/drawing/2014/main" id="{3221386E-C6A2-4746-BB56-659B593A2126}"/>
              </a:ext>
            </a:extLst>
          </p:cNvPr>
          <p:cNvSpPr/>
          <p:nvPr/>
        </p:nvSpPr>
        <p:spPr>
          <a:xfrm>
            <a:off x="1654629" y="4531013"/>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2ED9D53-68C0-4BEB-B526-8CCCA0BE594A}"/>
              </a:ext>
            </a:extLst>
          </p:cNvPr>
          <p:cNvSpPr/>
          <p:nvPr/>
        </p:nvSpPr>
        <p:spPr>
          <a:xfrm>
            <a:off x="2590800" y="4531013"/>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0839C881-49E6-4E46-8A23-95690A9B1FA0}"/>
              </a:ext>
            </a:extLst>
          </p:cNvPr>
          <p:cNvSpPr/>
          <p:nvPr/>
        </p:nvSpPr>
        <p:spPr>
          <a:xfrm>
            <a:off x="3423592" y="4533382"/>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51670D7-F92C-44A1-8BDA-65BBABA2D076}"/>
              </a:ext>
            </a:extLst>
          </p:cNvPr>
          <p:cNvSpPr/>
          <p:nvPr/>
        </p:nvSpPr>
        <p:spPr>
          <a:xfrm>
            <a:off x="5066994" y="4531013"/>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8F3AD4C-A670-4C5E-9956-072C71BE7D99}"/>
              </a:ext>
            </a:extLst>
          </p:cNvPr>
          <p:cNvSpPr/>
          <p:nvPr/>
        </p:nvSpPr>
        <p:spPr>
          <a:xfrm>
            <a:off x="5910199" y="4531013"/>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073A4A92-F4B3-4DC9-8212-77D6F2958E07}"/>
              </a:ext>
            </a:extLst>
          </p:cNvPr>
          <p:cNvSpPr/>
          <p:nvPr/>
        </p:nvSpPr>
        <p:spPr>
          <a:xfrm>
            <a:off x="6734961" y="3976194"/>
            <a:ext cx="624114" cy="1203831"/>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84340000-16E3-4041-A8E6-194C26AEFC6F}"/>
              </a:ext>
            </a:extLst>
          </p:cNvPr>
          <p:cNvSpPr/>
          <p:nvPr/>
        </p:nvSpPr>
        <p:spPr>
          <a:xfrm>
            <a:off x="7482672" y="3976194"/>
            <a:ext cx="624114" cy="1206200"/>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8A429AB-DEC9-49D5-B59F-57EE0C236739}"/>
              </a:ext>
            </a:extLst>
          </p:cNvPr>
          <p:cNvSpPr/>
          <p:nvPr/>
        </p:nvSpPr>
        <p:spPr>
          <a:xfrm>
            <a:off x="8168334" y="4531013"/>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AA2C1060-D1C1-4ABF-96D7-60B9991F97C9}"/>
              </a:ext>
            </a:extLst>
          </p:cNvPr>
          <p:cNvSpPr/>
          <p:nvPr/>
        </p:nvSpPr>
        <p:spPr>
          <a:xfrm>
            <a:off x="4257342" y="4218401"/>
            <a:ext cx="624114" cy="64901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8285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4265798" y="1328767"/>
            <a:ext cx="3660407" cy="3660407"/>
          </a:xfrm>
          <a:prstGeom prst="ellipse">
            <a:avLst/>
          </a:prstGeom>
          <a:noFill/>
          <a:ln>
            <a:solidFill>
              <a:srgbClr val="1A7BA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endParaRPr lang="zh-CN" altLang="en-US" sz="2400" kern="0">
              <a:solidFill>
                <a:sysClr val="windowText" lastClr="000000"/>
              </a:solidFill>
            </a:endParaRPr>
          </a:p>
        </p:txBody>
      </p:sp>
      <p:sp>
        <p:nvSpPr>
          <p:cNvPr id="9" name="椭圆 8"/>
          <p:cNvSpPr/>
          <p:nvPr/>
        </p:nvSpPr>
        <p:spPr>
          <a:xfrm>
            <a:off x="785411" y="1328767"/>
            <a:ext cx="3660407" cy="3660407"/>
          </a:xfrm>
          <a:prstGeom prst="ellipse">
            <a:avLst/>
          </a:prstGeom>
          <a:noFill/>
          <a:ln>
            <a:solidFill>
              <a:srgbClr val="1A7BA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endParaRPr lang="zh-CN" altLang="en-US" sz="2400" kern="0">
              <a:solidFill>
                <a:sysClr val="windowText" lastClr="000000"/>
              </a:solidFill>
            </a:endParaRPr>
          </a:p>
        </p:txBody>
      </p:sp>
      <p:sp>
        <p:nvSpPr>
          <p:cNvPr id="3" name="矩形 2"/>
          <p:cNvSpPr/>
          <p:nvPr/>
        </p:nvSpPr>
        <p:spPr>
          <a:xfrm>
            <a:off x="1256908" y="2671130"/>
            <a:ext cx="2717411" cy="748795"/>
          </a:xfrm>
          <a:prstGeom prst="rect">
            <a:avLst/>
          </a:prstGeom>
        </p:spPr>
        <p:txBody>
          <a:bodyPr wrap="none">
            <a:spAutoFit/>
          </a:bodyPr>
          <a:lstStyle/>
          <a:p>
            <a:pPr algn="ctr" defTabSz="1219170"/>
            <a:r>
              <a:rPr lang="en-US" altLang="zh-CN" sz="2133" b="1" kern="0" dirty="0">
                <a:solidFill>
                  <a:schemeClr val="accent4"/>
                </a:solidFill>
                <a:latin typeface="+mn-ea"/>
              </a:rPr>
              <a:t>DSN</a:t>
            </a:r>
            <a:r>
              <a:rPr lang="zh-CN" altLang="en-US" sz="2133" b="1" kern="0" dirty="0">
                <a:solidFill>
                  <a:schemeClr val="accent4"/>
                </a:solidFill>
                <a:latin typeface="+mn-ea"/>
              </a:rPr>
              <a:t>中的覆盖范围和</a:t>
            </a:r>
            <a:endParaRPr lang="en-US" altLang="zh-CN" sz="2133" b="1" kern="0" dirty="0">
              <a:solidFill>
                <a:schemeClr val="accent4"/>
              </a:solidFill>
              <a:latin typeface="+mn-ea"/>
            </a:endParaRPr>
          </a:p>
          <a:p>
            <a:pPr algn="ctr" defTabSz="1219170"/>
            <a:r>
              <a:rPr lang="zh-CN" altLang="en-US" sz="2133" b="1" kern="0" dirty="0">
                <a:solidFill>
                  <a:schemeClr val="accent4"/>
                </a:solidFill>
                <a:latin typeface="+mn-ea"/>
              </a:rPr>
              <a:t>生命周期最大化</a:t>
            </a:r>
          </a:p>
        </p:txBody>
      </p:sp>
      <p:sp>
        <p:nvSpPr>
          <p:cNvPr id="36" name="矩形 35"/>
          <p:cNvSpPr/>
          <p:nvPr/>
        </p:nvSpPr>
        <p:spPr>
          <a:xfrm>
            <a:off x="4560976" y="2686137"/>
            <a:ext cx="3070071" cy="748795"/>
          </a:xfrm>
          <a:prstGeom prst="rect">
            <a:avLst/>
          </a:prstGeom>
        </p:spPr>
        <p:txBody>
          <a:bodyPr wrap="none">
            <a:spAutoFit/>
          </a:bodyPr>
          <a:lstStyle/>
          <a:p>
            <a:pPr algn="ctr" defTabSz="1219170"/>
            <a:r>
              <a:rPr lang="zh-CN" altLang="en-US" sz="2133" b="1" kern="0" dirty="0">
                <a:solidFill>
                  <a:schemeClr val="accent4"/>
                </a:solidFill>
                <a:latin typeface="+mn-ea"/>
              </a:rPr>
              <a:t>目标跟踪和</a:t>
            </a:r>
            <a:endParaRPr lang="en-US" altLang="zh-CN" sz="2133" b="1" kern="0" dirty="0">
              <a:solidFill>
                <a:schemeClr val="accent4"/>
              </a:solidFill>
              <a:latin typeface="+mn-ea"/>
            </a:endParaRPr>
          </a:p>
          <a:p>
            <a:pPr algn="ctr" defTabSz="1219170"/>
            <a:r>
              <a:rPr lang="en-US" altLang="zh-CN" sz="2133" b="1" kern="0" dirty="0">
                <a:solidFill>
                  <a:schemeClr val="accent4"/>
                </a:solidFill>
                <a:latin typeface="+mn-ea"/>
              </a:rPr>
              <a:t>WSN</a:t>
            </a:r>
            <a:r>
              <a:rPr lang="zh-CN" altLang="en-US" sz="2133" b="1" kern="0" dirty="0">
                <a:solidFill>
                  <a:schemeClr val="accent4"/>
                </a:solidFill>
                <a:latin typeface="+mn-ea"/>
              </a:rPr>
              <a:t>中的卡尔曼滤波器</a:t>
            </a:r>
          </a:p>
        </p:txBody>
      </p:sp>
      <p:sp>
        <p:nvSpPr>
          <p:cNvPr id="37" name="椭圆 36"/>
          <p:cNvSpPr/>
          <p:nvPr/>
        </p:nvSpPr>
        <p:spPr>
          <a:xfrm>
            <a:off x="7746185" y="1328767"/>
            <a:ext cx="3660407" cy="3660407"/>
          </a:xfrm>
          <a:prstGeom prst="ellipse">
            <a:avLst/>
          </a:prstGeom>
          <a:noFill/>
          <a:ln>
            <a:solidFill>
              <a:srgbClr val="1A7BA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endParaRPr lang="zh-CN" altLang="en-US" sz="2400" kern="0">
              <a:solidFill>
                <a:sysClr val="windowText" lastClr="000000"/>
              </a:solidFill>
            </a:endParaRPr>
          </a:p>
        </p:txBody>
      </p:sp>
      <p:sp>
        <p:nvSpPr>
          <p:cNvPr id="39" name="矩形 38"/>
          <p:cNvSpPr/>
          <p:nvPr/>
        </p:nvSpPr>
        <p:spPr>
          <a:xfrm>
            <a:off x="8524672" y="2869022"/>
            <a:ext cx="2103460" cy="420564"/>
          </a:xfrm>
          <a:prstGeom prst="rect">
            <a:avLst/>
          </a:prstGeom>
        </p:spPr>
        <p:txBody>
          <a:bodyPr wrap="none">
            <a:spAutoFit/>
          </a:bodyPr>
          <a:lstStyle/>
          <a:p>
            <a:pPr algn="ctr" defTabSz="1219170"/>
            <a:r>
              <a:rPr lang="zh-CN" altLang="en-US" sz="2133" b="1" kern="0" dirty="0">
                <a:solidFill>
                  <a:schemeClr val="accent4"/>
                </a:solidFill>
                <a:latin typeface="+mn-ea"/>
              </a:rPr>
              <a:t>目标跟踪的能效</a:t>
            </a:r>
          </a:p>
        </p:txBody>
      </p:sp>
      <p:sp>
        <p:nvSpPr>
          <p:cNvPr id="2" name="椭圆 1"/>
          <p:cNvSpPr/>
          <p:nvPr/>
        </p:nvSpPr>
        <p:spPr>
          <a:xfrm>
            <a:off x="1010229" y="1643596"/>
            <a:ext cx="525264" cy="5252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kern="0">
                <a:solidFill>
                  <a:schemeClr val="bg1"/>
                </a:solidFill>
              </a:rPr>
              <a:t>1</a:t>
            </a:r>
            <a:endParaRPr lang="zh-CN" altLang="en-US" sz="2400" kern="0">
              <a:solidFill>
                <a:schemeClr val="bg1"/>
              </a:solidFill>
            </a:endParaRPr>
          </a:p>
        </p:txBody>
      </p:sp>
      <p:sp>
        <p:nvSpPr>
          <p:cNvPr id="16" name="椭圆 15"/>
          <p:cNvSpPr/>
          <p:nvPr/>
        </p:nvSpPr>
        <p:spPr>
          <a:xfrm>
            <a:off x="4490616" y="1643596"/>
            <a:ext cx="525264" cy="5252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kern="0">
                <a:solidFill>
                  <a:schemeClr val="bg1"/>
                </a:solidFill>
              </a:rPr>
              <a:t>2</a:t>
            </a:r>
            <a:endParaRPr lang="zh-CN" altLang="en-US" sz="2400" kern="0">
              <a:solidFill>
                <a:schemeClr val="bg1"/>
              </a:solidFill>
            </a:endParaRPr>
          </a:p>
        </p:txBody>
      </p:sp>
      <p:sp>
        <p:nvSpPr>
          <p:cNvPr id="17" name="椭圆 16"/>
          <p:cNvSpPr/>
          <p:nvPr/>
        </p:nvSpPr>
        <p:spPr>
          <a:xfrm>
            <a:off x="7971003" y="1643596"/>
            <a:ext cx="525264" cy="5252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kern="0">
                <a:solidFill>
                  <a:schemeClr val="bg1"/>
                </a:solidFill>
              </a:rPr>
              <a:t>3</a:t>
            </a:r>
            <a:endParaRPr lang="zh-CN" altLang="en-US" sz="2400" kern="0">
              <a:solidFill>
                <a:schemeClr val="bg1"/>
              </a:solidFill>
            </a:endParaRPr>
          </a:p>
        </p:txBody>
      </p:sp>
      <p:sp>
        <p:nvSpPr>
          <p:cNvPr id="22" name="文本占位符 7"/>
          <p:cNvSpPr>
            <a:spLocks noGrp="1"/>
          </p:cNvSpPr>
          <p:nvPr>
            <p:ph type="body" sz="quarter" idx="15"/>
          </p:nvPr>
        </p:nvSpPr>
        <p:spPr/>
        <p:txBody>
          <a:bodyPr/>
          <a:lstStyle/>
          <a:p>
            <a:r>
              <a:rPr lang="zh-CN" altLang="en-US" dirty="0"/>
              <a:t>研究目的</a:t>
            </a:r>
            <a:endParaRPr lang="en-US" altLang="zh-CN" dirty="0"/>
          </a:p>
        </p:txBody>
      </p:sp>
    </p:spTree>
    <p:extLst>
      <p:ext uri="{BB962C8B-B14F-4D97-AF65-F5344CB8AC3E}">
        <p14:creationId xmlns:p14="http://schemas.microsoft.com/office/powerpoint/2010/main" val="35980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92E8AD-1752-4069-AF4B-9EAE5DD60B4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B21442B4-4C36-475B-BC91-473FA6B31D0A}"/>
              </a:ext>
            </a:extLst>
          </p:cNvPr>
          <p:cNvSpPr>
            <a:spLocks noGrp="1"/>
          </p:cNvSpPr>
          <p:nvPr>
            <p:ph type="body" sz="quarter" idx="15"/>
          </p:nvPr>
        </p:nvSpPr>
        <p:spPr>
          <a:xfrm>
            <a:off x="695402" y="57750"/>
            <a:ext cx="7928834" cy="584775"/>
          </a:xfrm>
        </p:spPr>
        <p:txBody>
          <a:bodyPr/>
          <a:lstStyle/>
          <a:p>
            <a:r>
              <a:rPr lang="en-US" altLang="zh-CN" dirty="0"/>
              <a:t>5.2.1 </a:t>
            </a:r>
            <a:r>
              <a:rPr lang="zh-CN" altLang="en-US" dirty="0"/>
              <a:t>随机节点部署策略的结果</a:t>
            </a:r>
          </a:p>
        </p:txBody>
      </p:sp>
      <p:grpSp>
        <p:nvGrpSpPr>
          <p:cNvPr id="7" name="组合 6">
            <a:extLst>
              <a:ext uri="{FF2B5EF4-FFF2-40B4-BE49-F238E27FC236}">
                <a16:creationId xmlns:a16="http://schemas.microsoft.com/office/drawing/2014/main" id="{0E1EFE5C-47D2-4829-9520-C06199AFA719}"/>
              </a:ext>
            </a:extLst>
          </p:cNvPr>
          <p:cNvGrpSpPr/>
          <p:nvPr/>
        </p:nvGrpSpPr>
        <p:grpSpPr>
          <a:xfrm>
            <a:off x="0" y="1020989"/>
            <a:ext cx="9942287" cy="5309522"/>
            <a:chOff x="-1" y="1020989"/>
            <a:chExt cx="10182226" cy="5437658"/>
          </a:xfrm>
        </p:grpSpPr>
        <p:pic>
          <p:nvPicPr>
            <p:cNvPr id="5" name="图片 4">
              <a:extLst>
                <a:ext uri="{FF2B5EF4-FFF2-40B4-BE49-F238E27FC236}">
                  <a16:creationId xmlns:a16="http://schemas.microsoft.com/office/drawing/2014/main" id="{D91B72C0-EFB2-4810-BD9C-0DA1442849A1}"/>
                </a:ext>
              </a:extLst>
            </p:cNvPr>
            <p:cNvPicPr>
              <a:picLocks noChangeAspect="1"/>
            </p:cNvPicPr>
            <p:nvPr/>
          </p:nvPicPr>
          <p:blipFill>
            <a:blip r:embed="rId3"/>
            <a:stretch>
              <a:fillRect/>
            </a:stretch>
          </p:blipFill>
          <p:spPr>
            <a:xfrm>
              <a:off x="0" y="1020989"/>
              <a:ext cx="10182225" cy="5048250"/>
            </a:xfrm>
            <a:prstGeom prst="rect">
              <a:avLst/>
            </a:prstGeom>
          </p:spPr>
        </p:pic>
        <p:sp>
          <p:nvSpPr>
            <p:cNvPr id="6" name="文本框 5">
              <a:extLst>
                <a:ext uri="{FF2B5EF4-FFF2-40B4-BE49-F238E27FC236}">
                  <a16:creationId xmlns:a16="http://schemas.microsoft.com/office/drawing/2014/main" id="{8F851EE2-0734-47B8-84EA-B3FB9F562F1C}"/>
                </a:ext>
              </a:extLst>
            </p:cNvPr>
            <p:cNvSpPr txBox="1"/>
            <p:nvPr/>
          </p:nvSpPr>
          <p:spPr>
            <a:xfrm>
              <a:off x="-1" y="5994247"/>
              <a:ext cx="10182226" cy="464400"/>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5.2 </a:t>
              </a:r>
              <a:r>
                <a:rPr lang="zh-CN" altLang="en-US" sz="2000" kern="0" dirty="0">
                  <a:latin typeface="微软雅黑" panose="020B0503020204020204" pitchFamily="34" charset="-122"/>
                  <a:ea typeface="微软雅黑" panose="020B0503020204020204" pitchFamily="34" charset="-122"/>
                  <a:cs typeface="+mn-ea"/>
                  <a:sym typeface="+mn-lt"/>
                </a:rPr>
                <a:t>当传感器检测距离为</a:t>
              </a:r>
              <a:r>
                <a:rPr lang="en-US" altLang="zh-CN" sz="2000" kern="0" dirty="0">
                  <a:latin typeface="微软雅黑" panose="020B0503020204020204" pitchFamily="34" charset="-122"/>
                  <a:ea typeface="微软雅黑" panose="020B0503020204020204" pitchFamily="34" charset="-122"/>
                  <a:cs typeface="+mn-ea"/>
                  <a:sym typeface="+mn-lt"/>
                </a:rPr>
                <a:t>30</a:t>
              </a:r>
              <a:r>
                <a:rPr lang="zh-CN" altLang="en-US" sz="2000" kern="0" dirty="0">
                  <a:latin typeface="微软雅黑" panose="020B0503020204020204" pitchFamily="34" charset="-122"/>
                  <a:ea typeface="微软雅黑" panose="020B0503020204020204" pitchFamily="34" charset="-122"/>
                  <a:cs typeface="+mn-ea"/>
                  <a:sym typeface="+mn-lt"/>
                </a:rPr>
                <a:t>、检测角度为</a:t>
              </a:r>
              <a:r>
                <a:rPr lang="en-US" altLang="zh-CN" sz="2000" kern="0" dirty="0">
                  <a:latin typeface="微软雅黑" panose="020B0503020204020204" pitchFamily="34" charset="-122"/>
                  <a:ea typeface="微软雅黑" panose="020B0503020204020204" pitchFamily="34" charset="-122"/>
                  <a:cs typeface="+mn-ea"/>
                  <a:sym typeface="+mn-lt"/>
                </a:rPr>
                <a:t>30°</a:t>
              </a:r>
              <a:r>
                <a:rPr lang="zh-CN" altLang="en-US" sz="2000" kern="0" dirty="0">
                  <a:latin typeface="微软雅黑" panose="020B0503020204020204" pitchFamily="34" charset="-122"/>
                  <a:ea typeface="微软雅黑" panose="020B0503020204020204" pitchFamily="34" charset="-122"/>
                  <a:cs typeface="+mn-ea"/>
                  <a:sym typeface="+mn-lt"/>
                </a:rPr>
                <a:t>时，随机节点部署条件下的结果</a:t>
              </a:r>
            </a:p>
          </p:txBody>
        </p:sp>
      </p:grpSp>
      <p:sp>
        <p:nvSpPr>
          <p:cNvPr id="8" name="文本框 7">
            <a:extLst>
              <a:ext uri="{FF2B5EF4-FFF2-40B4-BE49-F238E27FC236}">
                <a16:creationId xmlns:a16="http://schemas.microsoft.com/office/drawing/2014/main" id="{5DBF5053-F3EB-4BED-9F6D-94AAD4134AC7}"/>
              </a:ext>
            </a:extLst>
          </p:cNvPr>
          <p:cNvSpPr txBox="1"/>
          <p:nvPr/>
        </p:nvSpPr>
        <p:spPr>
          <a:xfrm>
            <a:off x="9942287" y="1020989"/>
            <a:ext cx="2223078" cy="5562548"/>
          </a:xfrm>
          <a:prstGeom prst="rect">
            <a:avLst/>
          </a:prstGeom>
          <a:noFill/>
        </p:spPr>
        <p:txBody>
          <a:bodyPr wrap="square" rtlCol="0">
            <a:spAutoFit/>
          </a:bodyPr>
          <a:lstStyle/>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S</a:t>
            </a:r>
            <a:r>
              <a:rPr lang="zh-CN" altLang="en-US" sz="2000" kern="0" dirty="0">
                <a:latin typeface="微软雅黑" panose="020B0503020204020204" pitchFamily="34" charset="-122"/>
                <a:ea typeface="微软雅黑" panose="020B0503020204020204" pitchFamily="34" charset="-122"/>
                <a:cs typeface="+mn-ea"/>
                <a:sym typeface="+mn-lt"/>
              </a:rPr>
              <a:t>：随机节点的数量</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Used</a:t>
            </a:r>
            <a:r>
              <a:rPr lang="zh-CN" altLang="en-US" sz="2000" kern="0" dirty="0">
                <a:latin typeface="微软雅黑" panose="020B0503020204020204" pitchFamily="34" charset="-122"/>
                <a:ea typeface="微软雅黑" panose="020B0503020204020204" pitchFamily="34" charset="-122"/>
                <a:cs typeface="+mn-ea"/>
                <a:sym typeface="+mn-lt"/>
              </a:rPr>
              <a:t>：随机节点中被激活感应区域的百分比</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AVG</a:t>
            </a:r>
            <a:r>
              <a:rPr lang="zh-CN" altLang="en-US" sz="2000" kern="0" dirty="0">
                <a:latin typeface="微软雅黑" panose="020B0503020204020204" pitchFamily="34" charset="-122"/>
                <a:ea typeface="微软雅黑" panose="020B0503020204020204" pitchFamily="34" charset="-122"/>
                <a:cs typeface="+mn-ea"/>
                <a:sym typeface="+mn-lt"/>
              </a:rPr>
              <a:t>：激活的传感器中可接受偏差值的平均值</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COVER</a:t>
            </a:r>
            <a:r>
              <a:rPr lang="zh-CN" altLang="en-US" sz="2000" kern="0" dirty="0">
                <a:latin typeface="微软雅黑" panose="020B0503020204020204" pitchFamily="34" charset="-122"/>
                <a:ea typeface="微软雅黑" panose="020B0503020204020204" pitchFamily="34" charset="-122"/>
                <a:cs typeface="+mn-ea"/>
                <a:sym typeface="+mn-lt"/>
              </a:rPr>
              <a:t>：覆盖范围中只有一个传感器的百分比</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Rate</a:t>
            </a:r>
            <a:r>
              <a:rPr lang="zh-CN" altLang="en-US" sz="2000" kern="0" dirty="0">
                <a:latin typeface="微软雅黑" panose="020B0503020204020204" pitchFamily="34" charset="-122"/>
                <a:ea typeface="微软雅黑" panose="020B0503020204020204" pitchFamily="34" charset="-122"/>
                <a:cs typeface="+mn-ea"/>
                <a:sym typeface="+mn-lt"/>
              </a:rPr>
              <a:t>：可接受的偏差值</a:t>
            </a:r>
          </a:p>
        </p:txBody>
      </p:sp>
    </p:spTree>
    <p:extLst>
      <p:ext uri="{BB962C8B-B14F-4D97-AF65-F5344CB8AC3E}">
        <p14:creationId xmlns:p14="http://schemas.microsoft.com/office/powerpoint/2010/main" val="119440040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F5B840-B9C6-4797-9B29-4ED5C91FC18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8036C4DF-AFFC-4EC2-9C6A-C88AF1B4E437}"/>
              </a:ext>
            </a:extLst>
          </p:cNvPr>
          <p:cNvSpPr>
            <a:spLocks noGrp="1"/>
          </p:cNvSpPr>
          <p:nvPr>
            <p:ph type="body" sz="quarter" idx="15"/>
          </p:nvPr>
        </p:nvSpPr>
        <p:spPr/>
        <p:txBody>
          <a:bodyPr/>
          <a:lstStyle/>
          <a:p>
            <a:r>
              <a:rPr lang="en-US" altLang="zh-CN" dirty="0"/>
              <a:t>5.2.2 </a:t>
            </a:r>
            <a:r>
              <a:rPr lang="zh-CN" altLang="en-US" dirty="0"/>
              <a:t>随机节点部署策略的结果</a:t>
            </a:r>
          </a:p>
        </p:txBody>
      </p:sp>
      <p:sp>
        <p:nvSpPr>
          <p:cNvPr id="4" name="文本框 3">
            <a:extLst>
              <a:ext uri="{FF2B5EF4-FFF2-40B4-BE49-F238E27FC236}">
                <a16:creationId xmlns:a16="http://schemas.microsoft.com/office/drawing/2014/main" id="{822B8C31-7B22-4C2A-B998-6C7B8B937697}"/>
              </a:ext>
            </a:extLst>
          </p:cNvPr>
          <p:cNvSpPr txBox="1"/>
          <p:nvPr/>
        </p:nvSpPr>
        <p:spPr>
          <a:xfrm>
            <a:off x="83194" y="899330"/>
            <a:ext cx="7928834" cy="6518066"/>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1</a:t>
            </a:r>
            <a:r>
              <a:rPr lang="zh-CN" altLang="en-US" sz="2400" kern="0" dirty="0">
                <a:latin typeface="微软雅黑" panose="020B0503020204020204" pitchFamily="34" charset="-122"/>
                <a:ea typeface="微软雅黑" panose="020B0503020204020204" pitchFamily="34" charset="-122"/>
                <a:cs typeface="+mn-ea"/>
                <a:sym typeface="+mn-lt"/>
              </a:rPr>
              <a:t>）当可接受的偏差值（</a:t>
            </a:r>
            <a:r>
              <a:rPr lang="en-US" altLang="zh-CN" sz="2400" kern="0" dirty="0">
                <a:latin typeface="微软雅黑" panose="020B0503020204020204" pitchFamily="34" charset="-122"/>
                <a:ea typeface="微软雅黑" panose="020B0503020204020204" pitchFamily="34" charset="-122"/>
                <a:cs typeface="+mn-ea"/>
                <a:sym typeface="+mn-lt"/>
              </a:rPr>
              <a:t>Rate</a:t>
            </a:r>
            <a:r>
              <a:rPr lang="zh-CN" altLang="en-US" sz="2400" kern="0" dirty="0">
                <a:latin typeface="微软雅黑" panose="020B0503020204020204" pitchFamily="34" charset="-122"/>
                <a:ea typeface="微软雅黑" panose="020B0503020204020204" pitchFamily="34" charset="-122"/>
                <a:cs typeface="+mn-ea"/>
                <a:sym typeface="+mn-lt"/>
              </a:rPr>
              <a:t>）过小，即使激活所有的传感器节点，我们也无法达到可接受的覆盖率。</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2</a:t>
            </a:r>
            <a:r>
              <a:rPr lang="zh-CN" altLang="en-US" sz="2400" kern="0" dirty="0">
                <a:latin typeface="微软雅黑" panose="020B0503020204020204" pitchFamily="34" charset="-122"/>
                <a:ea typeface="微软雅黑" panose="020B0503020204020204" pitchFamily="34" charset="-122"/>
                <a:cs typeface="+mn-ea"/>
                <a:sym typeface="+mn-lt"/>
              </a:rPr>
              <a:t>）更多的随机节点将导致更小的节点使用率（</a:t>
            </a:r>
            <a:r>
              <a:rPr lang="en-US" altLang="zh-CN" sz="2400" kern="0" dirty="0">
                <a:latin typeface="微软雅黑" panose="020B0503020204020204" pitchFamily="34" charset="-122"/>
                <a:ea typeface="微软雅黑" panose="020B0503020204020204" pitchFamily="34" charset="-122"/>
                <a:cs typeface="+mn-ea"/>
                <a:sym typeface="+mn-lt"/>
              </a:rPr>
              <a:t>Used</a:t>
            </a:r>
            <a:r>
              <a:rPr lang="zh-CN" altLang="en-US" sz="2400" kern="0" dirty="0">
                <a:latin typeface="微软雅黑" panose="020B0503020204020204" pitchFamily="34" charset="-122"/>
                <a:ea typeface="微软雅黑" panose="020B0503020204020204" pitchFamily="34" charset="-122"/>
                <a:cs typeface="+mn-ea"/>
                <a:sym typeface="+mn-lt"/>
              </a:rPr>
              <a:t>），并且激活的传感器中偏差值的平均值（</a:t>
            </a:r>
            <a:r>
              <a:rPr lang="en-US" altLang="zh-CN" sz="2400" kern="0" dirty="0">
                <a:latin typeface="微软雅黑" panose="020B0503020204020204" pitchFamily="34" charset="-122"/>
                <a:ea typeface="微软雅黑" panose="020B0503020204020204" pitchFamily="34" charset="-122"/>
                <a:cs typeface="+mn-ea"/>
                <a:sym typeface="+mn-lt"/>
              </a:rPr>
              <a:t>AVG</a:t>
            </a:r>
            <a:r>
              <a:rPr lang="zh-CN" altLang="en-US" sz="2400" kern="0" dirty="0">
                <a:latin typeface="微软雅黑" panose="020B0503020204020204" pitchFamily="34" charset="-122"/>
                <a:ea typeface="微软雅黑" panose="020B0503020204020204" pitchFamily="34" charset="-122"/>
                <a:cs typeface="+mn-ea"/>
                <a:sym typeface="+mn-lt"/>
              </a:rPr>
              <a:t>）也会减小，这是因为随机节点密度的增加使得节点激活有更好的选择。（</a:t>
            </a:r>
            <a:r>
              <a:rPr lang="en-US" altLang="zh-CN" sz="2400" kern="0" dirty="0">
                <a:latin typeface="微软雅黑" panose="020B0503020204020204" pitchFamily="34" charset="-122"/>
                <a:ea typeface="微软雅黑" panose="020B0503020204020204" pitchFamily="34" charset="-122"/>
                <a:cs typeface="+mn-ea"/>
                <a:sym typeface="+mn-lt"/>
              </a:rPr>
              <a:t>3</a:t>
            </a:r>
            <a:r>
              <a:rPr lang="zh-CN" altLang="en-US" sz="2400" kern="0" dirty="0">
                <a:latin typeface="微软雅黑" panose="020B0503020204020204" pitchFamily="34" charset="-122"/>
                <a:ea typeface="微软雅黑" panose="020B0503020204020204" pitchFamily="34" charset="-122"/>
                <a:cs typeface="+mn-ea"/>
                <a:sym typeface="+mn-lt"/>
              </a:rPr>
              <a:t>）对于任何给定的随机节点数量，可接受的偏差值（</a:t>
            </a:r>
            <a:r>
              <a:rPr lang="en-US" altLang="zh-CN" sz="2400" kern="0" dirty="0">
                <a:latin typeface="微软雅黑" panose="020B0503020204020204" pitchFamily="34" charset="-122"/>
                <a:ea typeface="微软雅黑" panose="020B0503020204020204" pitchFamily="34" charset="-122"/>
                <a:cs typeface="+mn-ea"/>
                <a:sym typeface="+mn-lt"/>
              </a:rPr>
              <a:t>Rate</a:t>
            </a:r>
            <a:r>
              <a:rPr lang="zh-CN" altLang="en-US" sz="2400" kern="0" dirty="0">
                <a:latin typeface="微软雅黑" panose="020B0503020204020204" pitchFamily="34" charset="-122"/>
                <a:ea typeface="微软雅黑" panose="020B0503020204020204" pitchFamily="34" charset="-122"/>
                <a:cs typeface="+mn-ea"/>
                <a:sym typeface="+mn-lt"/>
              </a:rPr>
              <a:t>）存在一个值，若增加该值，其他数值都不会变得更好了。因为当可接受的偏差值（</a:t>
            </a:r>
            <a:r>
              <a:rPr lang="en-US" altLang="zh-CN" sz="2400" kern="0" dirty="0">
                <a:latin typeface="微软雅黑" panose="020B0503020204020204" pitchFamily="34" charset="-122"/>
                <a:ea typeface="微软雅黑" panose="020B0503020204020204" pitchFamily="34" charset="-122"/>
                <a:cs typeface="+mn-ea"/>
                <a:sym typeface="+mn-lt"/>
              </a:rPr>
              <a:t>Rate</a:t>
            </a:r>
            <a:r>
              <a:rPr lang="zh-CN" altLang="en-US" sz="2400" kern="0" dirty="0">
                <a:latin typeface="微软雅黑" panose="020B0503020204020204" pitchFamily="34" charset="-122"/>
                <a:ea typeface="微软雅黑" panose="020B0503020204020204" pitchFamily="34" charset="-122"/>
                <a:cs typeface="+mn-ea"/>
                <a:sym typeface="+mn-lt"/>
              </a:rPr>
              <a:t>）到达了这个临界点，所有的节点都是最优选择了，再增加也没有意义。</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4</a:t>
            </a:r>
            <a:r>
              <a:rPr lang="zh-CN" altLang="en-US" sz="2400" kern="0" dirty="0">
                <a:latin typeface="微软雅黑" panose="020B0503020204020204" pitchFamily="34" charset="-122"/>
                <a:ea typeface="微软雅黑" panose="020B0503020204020204" pitchFamily="34" charset="-122"/>
                <a:cs typeface="+mn-ea"/>
                <a:sym typeface="+mn-lt"/>
              </a:rPr>
              <a:t>）在可接受的偏差值（</a:t>
            </a:r>
            <a:r>
              <a:rPr lang="en-US" altLang="zh-CN" sz="2400" kern="0" dirty="0">
                <a:latin typeface="微软雅黑" panose="020B0503020204020204" pitchFamily="34" charset="-122"/>
                <a:ea typeface="微软雅黑" panose="020B0503020204020204" pitchFamily="34" charset="-122"/>
                <a:cs typeface="+mn-ea"/>
                <a:sym typeface="+mn-lt"/>
              </a:rPr>
              <a:t>Rate</a:t>
            </a:r>
            <a:r>
              <a:rPr lang="zh-CN" altLang="en-US" sz="2400" kern="0" dirty="0">
                <a:latin typeface="微软雅黑" panose="020B0503020204020204" pitchFamily="34" charset="-122"/>
                <a:ea typeface="微软雅黑" panose="020B0503020204020204" pitchFamily="34" charset="-122"/>
                <a:cs typeface="+mn-ea"/>
                <a:sym typeface="+mn-lt"/>
              </a:rPr>
              <a:t>）未到达临界点时，更多的随机节点在相同的可接受偏差率（</a:t>
            </a:r>
            <a:r>
              <a:rPr lang="en-US" altLang="zh-CN" sz="2400" kern="0" dirty="0">
                <a:latin typeface="微软雅黑" panose="020B0503020204020204" pitchFamily="34" charset="-122"/>
                <a:ea typeface="微软雅黑" panose="020B0503020204020204" pitchFamily="34" charset="-122"/>
                <a:cs typeface="+mn-ea"/>
                <a:sym typeface="+mn-lt"/>
              </a:rPr>
              <a:t>Rate</a:t>
            </a:r>
            <a:r>
              <a:rPr lang="zh-CN" altLang="en-US" sz="2400" kern="0" dirty="0">
                <a:latin typeface="微软雅黑" panose="020B0503020204020204" pitchFamily="34" charset="-122"/>
                <a:ea typeface="微软雅黑" panose="020B0503020204020204" pitchFamily="34" charset="-122"/>
                <a:cs typeface="+mn-ea"/>
                <a:sym typeface="+mn-lt"/>
              </a:rPr>
              <a:t>）条件下，能有更高的面积覆盖。</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sz="2400" kern="0" dirty="0">
              <a:latin typeface="微软雅黑" panose="020B0503020204020204" pitchFamily="34" charset="-122"/>
              <a:ea typeface="微软雅黑" panose="020B0503020204020204" pitchFamily="34" charset="-122"/>
              <a:cs typeface="+mn-ea"/>
              <a:sym typeface="+mn-lt"/>
            </a:endParaRPr>
          </a:p>
        </p:txBody>
      </p:sp>
      <p:grpSp>
        <p:nvGrpSpPr>
          <p:cNvPr id="7" name="组合 6">
            <a:extLst>
              <a:ext uri="{FF2B5EF4-FFF2-40B4-BE49-F238E27FC236}">
                <a16:creationId xmlns:a16="http://schemas.microsoft.com/office/drawing/2014/main" id="{CD948FDC-3EE4-4AB6-B638-319051F4D5A5}"/>
              </a:ext>
            </a:extLst>
          </p:cNvPr>
          <p:cNvGrpSpPr/>
          <p:nvPr/>
        </p:nvGrpSpPr>
        <p:grpSpPr>
          <a:xfrm>
            <a:off x="7899282" y="805190"/>
            <a:ext cx="4209524" cy="5637012"/>
            <a:chOff x="7899282" y="805190"/>
            <a:chExt cx="4209524" cy="5637012"/>
          </a:xfrm>
        </p:grpSpPr>
        <p:pic>
          <p:nvPicPr>
            <p:cNvPr id="5" name="图片 4">
              <a:extLst>
                <a:ext uri="{FF2B5EF4-FFF2-40B4-BE49-F238E27FC236}">
                  <a16:creationId xmlns:a16="http://schemas.microsoft.com/office/drawing/2014/main" id="{ED9C3DED-2C2F-4B8D-93B6-5CB7FB832AE2}"/>
                </a:ext>
              </a:extLst>
            </p:cNvPr>
            <p:cNvPicPr>
              <a:picLocks noChangeAspect="1"/>
            </p:cNvPicPr>
            <p:nvPr/>
          </p:nvPicPr>
          <p:blipFill>
            <a:blip r:embed="rId2"/>
            <a:stretch>
              <a:fillRect/>
            </a:stretch>
          </p:blipFill>
          <p:spPr>
            <a:xfrm>
              <a:off x="7899282" y="805190"/>
              <a:ext cx="4209524" cy="5247619"/>
            </a:xfrm>
            <a:prstGeom prst="rect">
              <a:avLst/>
            </a:prstGeom>
          </p:spPr>
        </p:pic>
        <p:sp>
          <p:nvSpPr>
            <p:cNvPr id="6" name="文本框 5">
              <a:extLst>
                <a:ext uri="{FF2B5EF4-FFF2-40B4-BE49-F238E27FC236}">
                  <a16:creationId xmlns:a16="http://schemas.microsoft.com/office/drawing/2014/main" id="{859979DE-8A26-401D-A677-CA076F01029F}"/>
                </a:ext>
              </a:extLst>
            </p:cNvPr>
            <p:cNvSpPr txBox="1"/>
            <p:nvPr/>
          </p:nvSpPr>
          <p:spPr>
            <a:xfrm>
              <a:off x="9571975" y="5988745"/>
              <a:ext cx="864138" cy="45345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5.3</a:t>
              </a:r>
              <a:endParaRPr lang="zh-CN" altLang="en-US" sz="2000" kern="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4099487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3A4378A-DCD9-4FCA-B189-35E5C33A2CCF}"/>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0B32F295-DE13-4A3D-84AA-98F193E21E7C}"/>
              </a:ext>
            </a:extLst>
          </p:cNvPr>
          <p:cNvSpPr>
            <a:spLocks noGrp="1"/>
          </p:cNvSpPr>
          <p:nvPr>
            <p:ph type="body" sz="quarter" idx="15"/>
          </p:nvPr>
        </p:nvSpPr>
        <p:spPr>
          <a:xfrm>
            <a:off x="695402" y="57750"/>
            <a:ext cx="7928834" cy="584775"/>
          </a:xfrm>
        </p:spPr>
        <p:txBody>
          <a:bodyPr/>
          <a:lstStyle/>
          <a:p>
            <a:r>
              <a:rPr lang="en-US" altLang="zh-CN" dirty="0"/>
              <a:t>5.2.3 </a:t>
            </a:r>
            <a:r>
              <a:rPr lang="zh-CN" altLang="en-US" dirty="0"/>
              <a:t>随机节点部署策略的结果</a:t>
            </a:r>
          </a:p>
        </p:txBody>
      </p:sp>
      <p:grpSp>
        <p:nvGrpSpPr>
          <p:cNvPr id="6" name="组合 5">
            <a:extLst>
              <a:ext uri="{FF2B5EF4-FFF2-40B4-BE49-F238E27FC236}">
                <a16:creationId xmlns:a16="http://schemas.microsoft.com/office/drawing/2014/main" id="{C121F131-494D-4DBD-89BF-79214C1140BF}"/>
              </a:ext>
            </a:extLst>
          </p:cNvPr>
          <p:cNvGrpSpPr/>
          <p:nvPr/>
        </p:nvGrpSpPr>
        <p:grpSpPr>
          <a:xfrm>
            <a:off x="330613" y="1136172"/>
            <a:ext cx="5357631" cy="4628779"/>
            <a:chOff x="124135" y="976512"/>
            <a:chExt cx="5357631" cy="4628779"/>
          </a:xfrm>
        </p:grpSpPr>
        <p:pic>
          <p:nvPicPr>
            <p:cNvPr id="4" name="图片 3">
              <a:extLst>
                <a:ext uri="{FF2B5EF4-FFF2-40B4-BE49-F238E27FC236}">
                  <a16:creationId xmlns:a16="http://schemas.microsoft.com/office/drawing/2014/main" id="{13E5CB24-1AF2-4328-A46A-955B1A0268CA}"/>
                </a:ext>
              </a:extLst>
            </p:cNvPr>
            <p:cNvPicPr>
              <a:picLocks noChangeAspect="1"/>
            </p:cNvPicPr>
            <p:nvPr/>
          </p:nvPicPr>
          <p:blipFill>
            <a:blip r:embed="rId2"/>
            <a:stretch>
              <a:fillRect/>
            </a:stretch>
          </p:blipFill>
          <p:spPr>
            <a:xfrm>
              <a:off x="124135" y="976512"/>
              <a:ext cx="5357631" cy="3438326"/>
            </a:xfrm>
            <a:prstGeom prst="rect">
              <a:avLst/>
            </a:prstGeom>
          </p:spPr>
        </p:pic>
        <p:sp>
          <p:nvSpPr>
            <p:cNvPr id="5" name="文本框 4">
              <a:extLst>
                <a:ext uri="{FF2B5EF4-FFF2-40B4-BE49-F238E27FC236}">
                  <a16:creationId xmlns:a16="http://schemas.microsoft.com/office/drawing/2014/main" id="{FA3D6A80-A830-47B4-A7B9-C4CA672009C8}"/>
                </a:ext>
              </a:extLst>
            </p:cNvPr>
            <p:cNvSpPr txBox="1"/>
            <p:nvPr/>
          </p:nvSpPr>
          <p:spPr>
            <a:xfrm>
              <a:off x="124135" y="4351614"/>
              <a:ext cx="5357631" cy="125367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5.4 </a:t>
              </a:r>
              <a:r>
                <a:rPr lang="zh-CN" altLang="en-US" sz="2000" kern="0" dirty="0">
                  <a:latin typeface="微软雅黑" panose="020B0503020204020204" pitchFamily="34" charset="-122"/>
                  <a:ea typeface="微软雅黑" panose="020B0503020204020204" pitchFamily="34" charset="-122"/>
                  <a:cs typeface="+mn-ea"/>
                  <a:sym typeface="+mn-lt"/>
                </a:rPr>
                <a:t>随机节点部署条件下，不同节点数量（</a:t>
              </a:r>
              <a:r>
                <a:rPr lang="en-US" altLang="zh-CN" sz="2000" kern="0" dirty="0">
                  <a:latin typeface="微软雅黑" panose="020B0503020204020204" pitchFamily="34" charset="-122"/>
                  <a:ea typeface="微软雅黑" panose="020B0503020204020204" pitchFamily="34" charset="-122"/>
                  <a:cs typeface="+mn-ea"/>
                  <a:sym typeface="+mn-lt"/>
                </a:rPr>
                <a:t>S</a:t>
              </a:r>
              <a:r>
                <a:rPr lang="zh-CN" altLang="en-US" sz="2000" kern="0" dirty="0">
                  <a:latin typeface="微软雅黑" panose="020B0503020204020204" pitchFamily="34" charset="-122"/>
                  <a:ea typeface="微软雅黑" panose="020B0503020204020204" pitchFamily="34" charset="-122"/>
                  <a:cs typeface="+mn-ea"/>
                  <a:sym typeface="+mn-lt"/>
                </a:rPr>
                <a:t>）的最大覆盖面积（</a:t>
              </a:r>
              <a:r>
                <a:rPr lang="en-US" altLang="zh-CN" sz="2000" kern="0" dirty="0">
                  <a:latin typeface="微软雅黑" panose="020B0503020204020204" pitchFamily="34" charset="-122"/>
                  <a:ea typeface="微软雅黑" panose="020B0503020204020204" pitchFamily="34" charset="-122"/>
                  <a:cs typeface="+mn-ea"/>
                  <a:sym typeface="+mn-lt"/>
                </a:rPr>
                <a:t>COVER</a:t>
              </a:r>
              <a:r>
                <a:rPr lang="zh-CN" altLang="en-US" sz="2000" kern="0" dirty="0">
                  <a:latin typeface="微软雅黑" panose="020B0503020204020204" pitchFamily="34" charset="-122"/>
                  <a:ea typeface="微软雅黑" panose="020B0503020204020204" pitchFamily="34" charset="-122"/>
                  <a:cs typeface="+mn-ea"/>
                  <a:sym typeface="+mn-lt"/>
                </a:rPr>
                <a:t>）所对应的最小可接受偏差率（</a:t>
              </a:r>
              <a:r>
                <a:rPr lang="en-US" altLang="zh-CN" sz="2000" kern="0" dirty="0">
                  <a:latin typeface="微软雅黑" panose="020B0503020204020204" pitchFamily="34" charset="-122"/>
                  <a:ea typeface="微软雅黑" panose="020B0503020204020204" pitchFamily="34" charset="-122"/>
                  <a:cs typeface="+mn-ea"/>
                  <a:sym typeface="+mn-lt"/>
                </a:rPr>
                <a:t>Min</a:t>
              </a:r>
              <a:r>
                <a:rPr lang="zh-CN" altLang="en-US" sz="2000" kern="0" dirty="0">
                  <a:latin typeface="微软雅黑" panose="020B0503020204020204" pitchFamily="34" charset="-122"/>
                  <a:ea typeface="微软雅黑" panose="020B0503020204020204" pitchFamily="34" charset="-122"/>
                  <a:cs typeface="+mn-ea"/>
                  <a:sym typeface="+mn-lt"/>
                </a:rPr>
                <a:t>）</a:t>
              </a:r>
            </a:p>
          </p:txBody>
        </p:sp>
      </p:grpSp>
      <p:sp>
        <p:nvSpPr>
          <p:cNvPr id="7" name="文本框 6">
            <a:extLst>
              <a:ext uri="{FF2B5EF4-FFF2-40B4-BE49-F238E27FC236}">
                <a16:creationId xmlns:a16="http://schemas.microsoft.com/office/drawing/2014/main" id="{8A709AAF-2E83-4861-8C6F-315127C8EF2B}"/>
              </a:ext>
            </a:extLst>
          </p:cNvPr>
          <p:cNvSpPr txBox="1"/>
          <p:nvPr/>
        </p:nvSpPr>
        <p:spPr>
          <a:xfrm>
            <a:off x="6096000" y="1720947"/>
            <a:ext cx="5905500" cy="3406445"/>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1</a:t>
            </a:r>
            <a:r>
              <a:rPr lang="zh-CN" altLang="en-US" sz="2400" kern="0" dirty="0">
                <a:latin typeface="微软雅黑" panose="020B0503020204020204" pitchFamily="34" charset="-122"/>
                <a:ea typeface="微软雅黑" panose="020B0503020204020204" pitchFamily="34" charset="-122"/>
                <a:cs typeface="+mn-ea"/>
                <a:sym typeface="+mn-lt"/>
              </a:rPr>
              <a:t>）对于接近</a:t>
            </a:r>
            <a:r>
              <a:rPr lang="en-US" altLang="zh-CN" sz="2400" kern="0" dirty="0">
                <a:latin typeface="微软雅黑" panose="020B0503020204020204" pitchFamily="34" charset="-122"/>
                <a:ea typeface="微软雅黑" panose="020B0503020204020204" pitchFamily="34" charset="-122"/>
                <a:cs typeface="+mn-ea"/>
                <a:sym typeface="+mn-lt"/>
              </a:rPr>
              <a:t>90%</a:t>
            </a:r>
            <a:r>
              <a:rPr lang="zh-CN" altLang="en-US" sz="2400" kern="0" dirty="0">
                <a:latin typeface="微软雅黑" panose="020B0503020204020204" pitchFamily="34" charset="-122"/>
                <a:ea typeface="微软雅黑" panose="020B0503020204020204" pitchFamily="34" charset="-122"/>
                <a:cs typeface="+mn-ea"/>
                <a:sym typeface="+mn-lt"/>
              </a:rPr>
              <a:t>的覆盖率，可以部署</a:t>
            </a:r>
            <a:r>
              <a:rPr lang="en-US" altLang="zh-CN" sz="2400" kern="0" dirty="0">
                <a:latin typeface="微软雅黑" panose="020B0503020204020204" pitchFamily="34" charset="-122"/>
                <a:ea typeface="微软雅黑" panose="020B0503020204020204" pitchFamily="34" charset="-122"/>
                <a:cs typeface="+mn-ea"/>
                <a:sym typeface="+mn-lt"/>
              </a:rPr>
              <a:t>5000</a:t>
            </a:r>
            <a:r>
              <a:rPr lang="zh-CN" altLang="en-US" sz="2400" kern="0" dirty="0">
                <a:latin typeface="微软雅黑" panose="020B0503020204020204" pitchFamily="34" charset="-122"/>
                <a:ea typeface="微软雅黑" panose="020B0503020204020204" pitchFamily="34" charset="-122"/>
                <a:cs typeface="+mn-ea"/>
                <a:sym typeface="+mn-lt"/>
              </a:rPr>
              <a:t>个传感器节点，对应的最小可接受偏差率（</a:t>
            </a:r>
            <a:r>
              <a:rPr lang="en-US" altLang="zh-CN" sz="2400" kern="0" dirty="0">
                <a:latin typeface="微软雅黑" panose="020B0503020204020204" pitchFamily="34" charset="-122"/>
                <a:ea typeface="微软雅黑" panose="020B0503020204020204" pitchFamily="34" charset="-122"/>
                <a:cs typeface="+mn-ea"/>
                <a:sym typeface="+mn-lt"/>
              </a:rPr>
              <a:t>Min</a:t>
            </a:r>
            <a:r>
              <a:rPr lang="zh-CN" altLang="en-US" sz="2400" kern="0" dirty="0">
                <a:latin typeface="微软雅黑" panose="020B0503020204020204" pitchFamily="34" charset="-122"/>
                <a:ea typeface="微软雅黑" panose="020B0503020204020204" pitchFamily="34" charset="-122"/>
                <a:cs typeface="+mn-ea"/>
                <a:sym typeface="+mn-lt"/>
              </a:rPr>
              <a:t>）为</a:t>
            </a:r>
            <a:r>
              <a:rPr lang="en-US" altLang="zh-CN" sz="2400" kern="0" dirty="0">
                <a:latin typeface="微软雅黑" panose="020B0503020204020204" pitchFamily="34" charset="-122"/>
                <a:ea typeface="微软雅黑" panose="020B0503020204020204" pitchFamily="34" charset="-122"/>
                <a:cs typeface="+mn-ea"/>
                <a:sym typeface="+mn-lt"/>
              </a:rPr>
              <a:t>14</a:t>
            </a:r>
            <a:r>
              <a:rPr lang="zh-CN" altLang="en-US" sz="2400" kern="0" dirty="0">
                <a:latin typeface="微软雅黑" panose="020B0503020204020204" pitchFamily="34" charset="-122"/>
                <a:ea typeface="微软雅黑" panose="020B0503020204020204" pitchFamily="34" charset="-122"/>
                <a:cs typeface="+mn-ea"/>
                <a:sym typeface="+mn-lt"/>
              </a:rPr>
              <a:t>，使用</a:t>
            </a:r>
            <a:r>
              <a:rPr lang="en-US" altLang="zh-CN" sz="2400" kern="0" dirty="0">
                <a:latin typeface="微软雅黑" panose="020B0503020204020204" pitchFamily="34" charset="-122"/>
                <a:ea typeface="微软雅黑" panose="020B0503020204020204" pitchFamily="34" charset="-122"/>
                <a:cs typeface="+mn-ea"/>
                <a:sym typeface="+mn-lt"/>
              </a:rPr>
              <a:t>43%</a:t>
            </a:r>
            <a:r>
              <a:rPr lang="zh-CN" altLang="en-US" sz="2400" kern="0" dirty="0">
                <a:latin typeface="微软雅黑" panose="020B0503020204020204" pitchFamily="34" charset="-122"/>
                <a:ea typeface="微软雅黑" panose="020B0503020204020204" pitchFamily="34" charset="-122"/>
                <a:cs typeface="+mn-ea"/>
                <a:sym typeface="+mn-lt"/>
              </a:rPr>
              <a:t>（不到一半）的节点获得了</a:t>
            </a:r>
            <a:r>
              <a:rPr lang="en-US" altLang="zh-CN" sz="2400" kern="0" dirty="0">
                <a:latin typeface="微软雅黑" panose="020B0503020204020204" pitchFamily="34" charset="-122"/>
                <a:ea typeface="微软雅黑" panose="020B0503020204020204" pitchFamily="34" charset="-122"/>
                <a:cs typeface="+mn-ea"/>
                <a:sym typeface="+mn-lt"/>
              </a:rPr>
              <a:t>92%</a:t>
            </a:r>
            <a:r>
              <a:rPr lang="zh-CN" altLang="en-US" sz="2400" kern="0" dirty="0">
                <a:latin typeface="微软雅黑" panose="020B0503020204020204" pitchFamily="34" charset="-122"/>
                <a:ea typeface="微软雅黑" panose="020B0503020204020204" pitchFamily="34" charset="-122"/>
                <a:cs typeface="+mn-ea"/>
                <a:sym typeface="+mn-lt"/>
              </a:rPr>
              <a:t>的覆盖率，因此可能使用剩余</a:t>
            </a:r>
            <a:r>
              <a:rPr lang="en-US" altLang="zh-CN" sz="2400" kern="0" dirty="0">
                <a:latin typeface="微软雅黑" panose="020B0503020204020204" pitchFamily="34" charset="-122"/>
                <a:ea typeface="微软雅黑" panose="020B0503020204020204" pitchFamily="34" charset="-122"/>
                <a:cs typeface="+mn-ea"/>
                <a:sym typeface="+mn-lt"/>
              </a:rPr>
              <a:t>57%</a:t>
            </a:r>
            <a:r>
              <a:rPr lang="zh-CN" altLang="en-US" sz="2400" kern="0" dirty="0">
                <a:latin typeface="微软雅黑" panose="020B0503020204020204" pitchFamily="34" charset="-122"/>
                <a:ea typeface="微软雅黑" panose="020B0503020204020204" pitchFamily="34" charset="-122"/>
                <a:cs typeface="+mn-ea"/>
                <a:sym typeface="+mn-lt"/>
              </a:rPr>
              <a:t>的节点实现另一个适当的覆盖，即使用</a:t>
            </a:r>
            <a:r>
              <a:rPr lang="en-US" altLang="zh-CN" sz="2400" kern="0" dirty="0">
                <a:latin typeface="微软雅黑" panose="020B0503020204020204" pitchFamily="34" charset="-122"/>
                <a:ea typeface="微软雅黑" panose="020B0503020204020204" pitchFamily="34" charset="-122"/>
                <a:cs typeface="+mn-ea"/>
                <a:sym typeface="+mn-lt"/>
              </a:rPr>
              <a:t>5000</a:t>
            </a:r>
            <a:r>
              <a:rPr lang="zh-CN" altLang="en-US" sz="2400" kern="0" dirty="0">
                <a:latin typeface="微软雅黑" panose="020B0503020204020204" pitchFamily="34" charset="-122"/>
                <a:ea typeface="微软雅黑" panose="020B0503020204020204" pitchFamily="34" charset="-122"/>
                <a:cs typeface="+mn-ea"/>
                <a:sym typeface="+mn-lt"/>
              </a:rPr>
              <a:t>个随机节点获得两个可接受的覆盖范围。</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4C8637E9-2F68-4FD6-AA07-00E25BCDD0E0}"/>
              </a:ext>
            </a:extLst>
          </p:cNvPr>
          <p:cNvSpPr/>
          <p:nvPr/>
        </p:nvSpPr>
        <p:spPr>
          <a:xfrm>
            <a:off x="330612" y="2996315"/>
            <a:ext cx="5227225" cy="324506"/>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663270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4CF6882-4A9F-4A87-9F66-13001B9FB082}"/>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9A5E36D9-56F2-4B14-B0E3-9F9FF41E541E}"/>
              </a:ext>
            </a:extLst>
          </p:cNvPr>
          <p:cNvSpPr>
            <a:spLocks noGrp="1"/>
          </p:cNvSpPr>
          <p:nvPr>
            <p:ph type="body" sz="quarter" idx="15"/>
          </p:nvPr>
        </p:nvSpPr>
        <p:spPr>
          <a:xfrm>
            <a:off x="695402" y="57750"/>
            <a:ext cx="9705898" cy="584775"/>
          </a:xfrm>
        </p:spPr>
        <p:txBody>
          <a:bodyPr/>
          <a:lstStyle/>
          <a:p>
            <a:r>
              <a:rPr lang="en-US" altLang="zh-CN" dirty="0"/>
              <a:t>5.3 </a:t>
            </a:r>
            <a:r>
              <a:rPr lang="zh-CN" altLang="en-US" dirty="0"/>
              <a:t>传感器节点的感应距离和角度对网络寿命的影响</a:t>
            </a:r>
          </a:p>
        </p:txBody>
      </p:sp>
      <p:grpSp>
        <p:nvGrpSpPr>
          <p:cNvPr id="6" name="组合 5">
            <a:extLst>
              <a:ext uri="{FF2B5EF4-FFF2-40B4-BE49-F238E27FC236}">
                <a16:creationId xmlns:a16="http://schemas.microsoft.com/office/drawing/2014/main" id="{10B463C7-6EB3-479C-B6F2-C82AC17022C5}"/>
              </a:ext>
            </a:extLst>
          </p:cNvPr>
          <p:cNvGrpSpPr/>
          <p:nvPr/>
        </p:nvGrpSpPr>
        <p:grpSpPr>
          <a:xfrm>
            <a:off x="436073" y="1136171"/>
            <a:ext cx="5330986" cy="4292845"/>
            <a:chOff x="3591238" y="1781381"/>
            <a:chExt cx="5009524" cy="4033984"/>
          </a:xfrm>
        </p:grpSpPr>
        <p:pic>
          <p:nvPicPr>
            <p:cNvPr id="4" name="图片 3">
              <a:extLst>
                <a:ext uri="{FF2B5EF4-FFF2-40B4-BE49-F238E27FC236}">
                  <a16:creationId xmlns:a16="http://schemas.microsoft.com/office/drawing/2014/main" id="{15DED5ED-8AA1-4311-AF51-B7B6DBB07BEB}"/>
                </a:ext>
              </a:extLst>
            </p:cNvPr>
            <p:cNvPicPr>
              <a:picLocks noChangeAspect="1"/>
            </p:cNvPicPr>
            <p:nvPr/>
          </p:nvPicPr>
          <p:blipFill>
            <a:blip r:embed="rId2"/>
            <a:stretch>
              <a:fillRect/>
            </a:stretch>
          </p:blipFill>
          <p:spPr>
            <a:xfrm>
              <a:off x="3591238" y="1781381"/>
              <a:ext cx="5009524" cy="3295238"/>
            </a:xfrm>
            <a:prstGeom prst="rect">
              <a:avLst/>
            </a:prstGeom>
          </p:spPr>
        </p:pic>
        <p:sp>
          <p:nvSpPr>
            <p:cNvPr id="5" name="文本框 4">
              <a:extLst>
                <a:ext uri="{FF2B5EF4-FFF2-40B4-BE49-F238E27FC236}">
                  <a16:creationId xmlns:a16="http://schemas.microsoft.com/office/drawing/2014/main" id="{36983051-9813-466A-B460-F688D32D1DAC}"/>
                </a:ext>
              </a:extLst>
            </p:cNvPr>
            <p:cNvSpPr txBox="1"/>
            <p:nvPr/>
          </p:nvSpPr>
          <p:spPr>
            <a:xfrm>
              <a:off x="3922223" y="4961798"/>
              <a:ext cx="4678539" cy="85356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5.5 </a:t>
              </a:r>
              <a:r>
                <a:rPr lang="zh-CN" altLang="en-US" sz="2000" kern="0" dirty="0">
                  <a:latin typeface="微软雅黑" panose="020B0503020204020204" pitchFamily="34" charset="-122"/>
                  <a:ea typeface="微软雅黑" panose="020B0503020204020204" pitchFamily="34" charset="-122"/>
                  <a:cs typeface="+mn-ea"/>
                  <a:sym typeface="+mn-lt"/>
                </a:rPr>
                <a:t>传感器感应角度对网络寿命的影响</a:t>
              </a:r>
            </a:p>
          </p:txBody>
        </p:sp>
      </p:grpSp>
      <p:grpSp>
        <p:nvGrpSpPr>
          <p:cNvPr id="9" name="组合 8">
            <a:extLst>
              <a:ext uri="{FF2B5EF4-FFF2-40B4-BE49-F238E27FC236}">
                <a16:creationId xmlns:a16="http://schemas.microsoft.com/office/drawing/2014/main" id="{D433E04C-60B7-436D-913B-9BB370A66A03}"/>
              </a:ext>
            </a:extLst>
          </p:cNvPr>
          <p:cNvGrpSpPr/>
          <p:nvPr/>
        </p:nvGrpSpPr>
        <p:grpSpPr>
          <a:xfrm>
            <a:off x="6119283" y="1059981"/>
            <a:ext cx="5305659" cy="3936868"/>
            <a:chOff x="6424942" y="1059981"/>
            <a:chExt cx="5000000" cy="3710065"/>
          </a:xfrm>
        </p:grpSpPr>
        <p:pic>
          <p:nvPicPr>
            <p:cNvPr id="7" name="图片 6">
              <a:extLst>
                <a:ext uri="{FF2B5EF4-FFF2-40B4-BE49-F238E27FC236}">
                  <a16:creationId xmlns:a16="http://schemas.microsoft.com/office/drawing/2014/main" id="{626B952C-E0A0-45F3-AF4D-AC0AAD1027CD}"/>
                </a:ext>
              </a:extLst>
            </p:cNvPr>
            <p:cNvPicPr>
              <a:picLocks noChangeAspect="1"/>
            </p:cNvPicPr>
            <p:nvPr/>
          </p:nvPicPr>
          <p:blipFill>
            <a:blip r:embed="rId3"/>
            <a:stretch>
              <a:fillRect/>
            </a:stretch>
          </p:blipFill>
          <p:spPr>
            <a:xfrm>
              <a:off x="6424942" y="1059981"/>
              <a:ext cx="5000000" cy="3371429"/>
            </a:xfrm>
            <a:prstGeom prst="rect">
              <a:avLst/>
            </a:prstGeom>
          </p:spPr>
        </p:pic>
        <p:sp>
          <p:nvSpPr>
            <p:cNvPr id="8" name="文本框 7">
              <a:extLst>
                <a:ext uri="{FF2B5EF4-FFF2-40B4-BE49-F238E27FC236}">
                  <a16:creationId xmlns:a16="http://schemas.microsoft.com/office/drawing/2014/main" id="{BA07E8FA-2DF2-4158-AA01-FA1EFDDDC454}"/>
                </a:ext>
              </a:extLst>
            </p:cNvPr>
            <p:cNvSpPr txBox="1"/>
            <p:nvPr/>
          </p:nvSpPr>
          <p:spPr>
            <a:xfrm>
              <a:off x="6424942" y="4316589"/>
              <a:ext cx="5000000" cy="45345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5.6 </a:t>
              </a:r>
              <a:r>
                <a:rPr lang="zh-CN" altLang="en-US" sz="2000" kern="0" dirty="0">
                  <a:latin typeface="微软雅黑" panose="020B0503020204020204" pitchFamily="34" charset="-122"/>
                  <a:ea typeface="微软雅黑" panose="020B0503020204020204" pitchFamily="34" charset="-122"/>
                  <a:cs typeface="+mn-ea"/>
                  <a:sym typeface="+mn-lt"/>
                </a:rPr>
                <a:t>传感器感应距离对网络寿命的影响</a:t>
              </a:r>
            </a:p>
          </p:txBody>
        </p:sp>
      </p:grpSp>
      <p:sp>
        <p:nvSpPr>
          <p:cNvPr id="12" name="文本框 11">
            <a:extLst>
              <a:ext uri="{FF2B5EF4-FFF2-40B4-BE49-F238E27FC236}">
                <a16:creationId xmlns:a16="http://schemas.microsoft.com/office/drawing/2014/main" id="{1E8ACE69-7494-4914-BF50-55B68E265D62}"/>
              </a:ext>
            </a:extLst>
          </p:cNvPr>
          <p:cNvSpPr txBox="1"/>
          <p:nvPr/>
        </p:nvSpPr>
        <p:spPr>
          <a:xfrm>
            <a:off x="436073" y="5196172"/>
            <a:ext cx="5330986" cy="1485920"/>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当传感器节点具有更大的视角，提出的算法性能能得到较大的改善（视角为</a:t>
            </a:r>
            <a:r>
              <a:rPr lang="en-US" altLang="zh-CN" sz="2400" kern="0" dirty="0">
                <a:latin typeface="微软雅黑" panose="020B0503020204020204" pitchFamily="34" charset="-122"/>
                <a:ea typeface="微软雅黑" panose="020B0503020204020204" pitchFamily="34" charset="-122"/>
                <a:cs typeface="+mn-ea"/>
                <a:sym typeface="+mn-lt"/>
              </a:rPr>
              <a:t>40°</a:t>
            </a:r>
            <a:r>
              <a:rPr lang="zh-CN" altLang="en-US" sz="2400" kern="0" dirty="0">
                <a:latin typeface="微软雅黑" panose="020B0503020204020204" pitchFamily="34" charset="-122"/>
                <a:ea typeface="微软雅黑" panose="020B0503020204020204" pitchFamily="34" charset="-122"/>
                <a:cs typeface="+mn-ea"/>
                <a:sym typeface="+mn-lt"/>
              </a:rPr>
              <a:t>时略有反弹）</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B4E82F1B-3E44-4B8C-A44E-9289BCE1BA85}"/>
              </a:ext>
            </a:extLst>
          </p:cNvPr>
          <p:cNvSpPr txBox="1"/>
          <p:nvPr/>
        </p:nvSpPr>
        <p:spPr>
          <a:xfrm>
            <a:off x="6119283" y="5196172"/>
            <a:ext cx="5305659" cy="1005788"/>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当传感器节点具有更大的感应距离，提出的算法性能能得到较大的改善</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01717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0FD701-DDDA-42C4-B93C-A44E690324BB}"/>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D35C8B8-CA2E-4949-AD89-CD4908BC9009}"/>
              </a:ext>
            </a:extLst>
          </p:cNvPr>
          <p:cNvSpPr>
            <a:spLocks noGrp="1"/>
          </p:cNvSpPr>
          <p:nvPr>
            <p:ph type="body" sz="quarter" idx="15"/>
          </p:nvPr>
        </p:nvSpPr>
        <p:spPr>
          <a:xfrm>
            <a:off x="695402" y="57750"/>
            <a:ext cx="7928834" cy="584775"/>
          </a:xfrm>
        </p:spPr>
        <p:txBody>
          <a:bodyPr/>
          <a:lstStyle/>
          <a:p>
            <a:r>
              <a:rPr lang="en-US" altLang="zh-CN" dirty="0"/>
              <a:t>5.4 </a:t>
            </a:r>
            <a:r>
              <a:rPr lang="zh-CN" altLang="en-US" dirty="0"/>
              <a:t>本文提出算法与 遗传算法 的效率对比</a:t>
            </a:r>
          </a:p>
        </p:txBody>
      </p:sp>
      <p:sp>
        <p:nvSpPr>
          <p:cNvPr id="7" name="文本框 6">
            <a:extLst>
              <a:ext uri="{FF2B5EF4-FFF2-40B4-BE49-F238E27FC236}">
                <a16:creationId xmlns:a16="http://schemas.microsoft.com/office/drawing/2014/main" id="{BF995E9A-ED22-4D0B-BC32-56B7A034FE25}"/>
              </a:ext>
            </a:extLst>
          </p:cNvPr>
          <p:cNvSpPr txBox="1"/>
          <p:nvPr/>
        </p:nvSpPr>
        <p:spPr>
          <a:xfrm>
            <a:off x="191574" y="5056406"/>
            <a:ext cx="4904762" cy="1485920"/>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遗传算法在区域面积较小时覆盖率较好，当区域面积逐渐增大，本文提出算法体现更好的性能。</a:t>
            </a:r>
            <a:endParaRPr lang="en-US" altLang="zh-CN" sz="2400" kern="0" dirty="0">
              <a:latin typeface="微软雅黑" panose="020B0503020204020204" pitchFamily="34" charset="-122"/>
              <a:ea typeface="微软雅黑" panose="020B0503020204020204" pitchFamily="34" charset="-122"/>
              <a:cs typeface="+mn-ea"/>
              <a:sym typeface="+mn-lt"/>
            </a:endParaRPr>
          </a:p>
        </p:txBody>
      </p:sp>
      <p:grpSp>
        <p:nvGrpSpPr>
          <p:cNvPr id="10" name="组合 9">
            <a:extLst>
              <a:ext uri="{FF2B5EF4-FFF2-40B4-BE49-F238E27FC236}">
                <a16:creationId xmlns:a16="http://schemas.microsoft.com/office/drawing/2014/main" id="{3F4F58B6-9F06-4E34-AD56-5D38DE5DC4F4}"/>
              </a:ext>
            </a:extLst>
          </p:cNvPr>
          <p:cNvGrpSpPr/>
          <p:nvPr/>
        </p:nvGrpSpPr>
        <p:grpSpPr>
          <a:xfrm>
            <a:off x="191574" y="1136172"/>
            <a:ext cx="4904762" cy="3920234"/>
            <a:chOff x="414642" y="1793314"/>
            <a:chExt cx="4904762" cy="3920234"/>
          </a:xfrm>
        </p:grpSpPr>
        <p:sp>
          <p:nvSpPr>
            <p:cNvPr id="5" name="文本框 4">
              <a:extLst>
                <a:ext uri="{FF2B5EF4-FFF2-40B4-BE49-F238E27FC236}">
                  <a16:creationId xmlns:a16="http://schemas.microsoft.com/office/drawing/2014/main" id="{A6E14A80-C4E3-43A4-81BF-66C112D57FFF}"/>
                </a:ext>
              </a:extLst>
            </p:cNvPr>
            <p:cNvSpPr txBox="1"/>
            <p:nvPr/>
          </p:nvSpPr>
          <p:spPr>
            <a:xfrm>
              <a:off x="414642" y="4859981"/>
              <a:ext cx="4904762" cy="85356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5.7 </a:t>
              </a:r>
              <a:r>
                <a:rPr lang="zh-CN" altLang="en-US" sz="2000" kern="0" dirty="0">
                  <a:latin typeface="微软雅黑" panose="020B0503020204020204" pitchFamily="34" charset="-122"/>
                  <a:ea typeface="微软雅黑" panose="020B0503020204020204" pitchFamily="34" charset="-122"/>
                  <a:cs typeface="+mn-ea"/>
                  <a:sym typeface="+mn-lt"/>
                </a:rPr>
                <a:t>提出方法和遗传算法在不同区域面积下的覆盖率对比</a:t>
              </a:r>
            </a:p>
          </p:txBody>
        </p:sp>
        <p:pic>
          <p:nvPicPr>
            <p:cNvPr id="9" name="图片 8">
              <a:extLst>
                <a:ext uri="{FF2B5EF4-FFF2-40B4-BE49-F238E27FC236}">
                  <a16:creationId xmlns:a16="http://schemas.microsoft.com/office/drawing/2014/main" id="{65F4F9B7-5E6A-4F5C-9B39-ECC04E4DAC9C}"/>
                </a:ext>
              </a:extLst>
            </p:cNvPr>
            <p:cNvPicPr>
              <a:picLocks noChangeAspect="1"/>
            </p:cNvPicPr>
            <p:nvPr/>
          </p:nvPicPr>
          <p:blipFill>
            <a:blip r:embed="rId2"/>
            <a:stretch>
              <a:fillRect/>
            </a:stretch>
          </p:blipFill>
          <p:spPr>
            <a:xfrm>
              <a:off x="414642" y="1793314"/>
              <a:ext cx="4904762" cy="3066667"/>
            </a:xfrm>
            <a:prstGeom prst="rect">
              <a:avLst/>
            </a:prstGeom>
          </p:spPr>
        </p:pic>
      </p:grpSp>
      <p:grpSp>
        <p:nvGrpSpPr>
          <p:cNvPr id="13" name="组合 12">
            <a:extLst>
              <a:ext uri="{FF2B5EF4-FFF2-40B4-BE49-F238E27FC236}">
                <a16:creationId xmlns:a16="http://schemas.microsoft.com/office/drawing/2014/main" id="{0789CA53-95CD-4237-B900-8CA1BE6355C7}"/>
              </a:ext>
            </a:extLst>
          </p:cNvPr>
          <p:cNvGrpSpPr/>
          <p:nvPr/>
        </p:nvGrpSpPr>
        <p:grpSpPr>
          <a:xfrm>
            <a:off x="5248045" y="1106847"/>
            <a:ext cx="6752382" cy="3949559"/>
            <a:chOff x="5248044" y="1012363"/>
            <a:chExt cx="6752382" cy="3949559"/>
          </a:xfrm>
        </p:grpSpPr>
        <p:pic>
          <p:nvPicPr>
            <p:cNvPr id="11" name="图片 10">
              <a:extLst>
                <a:ext uri="{FF2B5EF4-FFF2-40B4-BE49-F238E27FC236}">
                  <a16:creationId xmlns:a16="http://schemas.microsoft.com/office/drawing/2014/main" id="{EBE42AA5-A89B-4901-995C-CB87DA443BA9}"/>
                </a:ext>
              </a:extLst>
            </p:cNvPr>
            <p:cNvPicPr>
              <a:picLocks noChangeAspect="1"/>
            </p:cNvPicPr>
            <p:nvPr/>
          </p:nvPicPr>
          <p:blipFill>
            <a:blip r:embed="rId3"/>
            <a:stretch>
              <a:fillRect/>
            </a:stretch>
          </p:blipFill>
          <p:spPr>
            <a:xfrm>
              <a:off x="5248045" y="1012363"/>
              <a:ext cx="6752381" cy="3190476"/>
            </a:xfrm>
            <a:prstGeom prst="rect">
              <a:avLst/>
            </a:prstGeom>
          </p:spPr>
        </p:pic>
        <p:sp>
          <p:nvSpPr>
            <p:cNvPr id="12" name="文本框 11">
              <a:extLst>
                <a:ext uri="{FF2B5EF4-FFF2-40B4-BE49-F238E27FC236}">
                  <a16:creationId xmlns:a16="http://schemas.microsoft.com/office/drawing/2014/main" id="{359CE9FC-68DE-48D8-9A5C-6920E1FD3AE5}"/>
                </a:ext>
              </a:extLst>
            </p:cNvPr>
            <p:cNvSpPr txBox="1"/>
            <p:nvPr/>
          </p:nvSpPr>
          <p:spPr>
            <a:xfrm>
              <a:off x="5248044" y="4108355"/>
              <a:ext cx="6752381" cy="85356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5.8 </a:t>
              </a:r>
              <a:r>
                <a:rPr lang="zh-CN" altLang="en-US" sz="2000" kern="0" dirty="0">
                  <a:latin typeface="微软雅黑" panose="020B0503020204020204" pitchFamily="34" charset="-122"/>
                  <a:ea typeface="微软雅黑" panose="020B0503020204020204" pitchFamily="34" charset="-122"/>
                  <a:cs typeface="+mn-ea"/>
                  <a:sym typeface="+mn-lt"/>
                </a:rPr>
                <a:t>不同环境尺寸下，提出方法和遗传算法中传感器节点平均的剩余能量</a:t>
              </a:r>
            </a:p>
          </p:txBody>
        </p:sp>
      </p:grpSp>
      <p:sp>
        <p:nvSpPr>
          <p:cNvPr id="14" name="文本框 13">
            <a:extLst>
              <a:ext uri="{FF2B5EF4-FFF2-40B4-BE49-F238E27FC236}">
                <a16:creationId xmlns:a16="http://schemas.microsoft.com/office/drawing/2014/main" id="{E5691B6C-1017-4E68-80F8-070FE9D96166}"/>
              </a:ext>
            </a:extLst>
          </p:cNvPr>
          <p:cNvSpPr txBox="1"/>
          <p:nvPr/>
        </p:nvSpPr>
        <p:spPr>
          <a:xfrm>
            <a:off x="5248049" y="5069324"/>
            <a:ext cx="6752378" cy="1005788"/>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本文提出算法可以用较少数量的传感器节点提供适当的面积覆盖。</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86321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5B71EA-F997-4DAC-8151-2CA17D9A67A1}"/>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B05F405-FB8B-4659-9C01-120D05FDB222}"/>
              </a:ext>
            </a:extLst>
          </p:cNvPr>
          <p:cNvSpPr>
            <a:spLocks noGrp="1"/>
          </p:cNvSpPr>
          <p:nvPr>
            <p:ph type="body" sz="quarter" idx="15"/>
          </p:nvPr>
        </p:nvSpPr>
        <p:spPr>
          <a:xfrm>
            <a:off x="695402" y="57750"/>
            <a:ext cx="7928834" cy="584775"/>
          </a:xfrm>
        </p:spPr>
        <p:txBody>
          <a:bodyPr/>
          <a:lstStyle/>
          <a:p>
            <a:r>
              <a:rPr lang="en-US" altLang="zh-CN" dirty="0"/>
              <a:t>5.5 </a:t>
            </a:r>
            <a:r>
              <a:rPr lang="zh-CN" altLang="en-US" dirty="0"/>
              <a:t>对目标位置估计算法的性能评估</a:t>
            </a:r>
          </a:p>
        </p:txBody>
      </p:sp>
      <p:grpSp>
        <p:nvGrpSpPr>
          <p:cNvPr id="10" name="组合 9">
            <a:extLst>
              <a:ext uri="{FF2B5EF4-FFF2-40B4-BE49-F238E27FC236}">
                <a16:creationId xmlns:a16="http://schemas.microsoft.com/office/drawing/2014/main" id="{E732DB44-CE79-4224-85AA-9777639E7AB8}"/>
              </a:ext>
            </a:extLst>
          </p:cNvPr>
          <p:cNvGrpSpPr/>
          <p:nvPr/>
        </p:nvGrpSpPr>
        <p:grpSpPr>
          <a:xfrm>
            <a:off x="191574" y="1136171"/>
            <a:ext cx="5904426" cy="5082406"/>
            <a:chOff x="191574" y="1136171"/>
            <a:chExt cx="4904762" cy="4221916"/>
          </a:xfrm>
        </p:grpSpPr>
        <p:pic>
          <p:nvPicPr>
            <p:cNvPr id="5" name="图片 4">
              <a:extLst>
                <a:ext uri="{FF2B5EF4-FFF2-40B4-BE49-F238E27FC236}">
                  <a16:creationId xmlns:a16="http://schemas.microsoft.com/office/drawing/2014/main" id="{8CBBBA3C-9710-41A8-B885-C79FF0FF0CD7}"/>
                </a:ext>
              </a:extLst>
            </p:cNvPr>
            <p:cNvPicPr>
              <a:picLocks noChangeAspect="1"/>
            </p:cNvPicPr>
            <p:nvPr/>
          </p:nvPicPr>
          <p:blipFill>
            <a:blip r:embed="rId3"/>
            <a:stretch>
              <a:fillRect/>
            </a:stretch>
          </p:blipFill>
          <p:spPr>
            <a:xfrm>
              <a:off x="345533" y="1136171"/>
              <a:ext cx="4608176" cy="3845233"/>
            </a:xfrm>
            <a:prstGeom prst="rect">
              <a:avLst/>
            </a:prstGeom>
          </p:spPr>
        </p:pic>
        <p:sp>
          <p:nvSpPr>
            <p:cNvPr id="7" name="文本框 6">
              <a:extLst>
                <a:ext uri="{FF2B5EF4-FFF2-40B4-BE49-F238E27FC236}">
                  <a16:creationId xmlns:a16="http://schemas.microsoft.com/office/drawing/2014/main" id="{4A741626-C813-4447-BCB6-7C7C596D4A20}"/>
                </a:ext>
              </a:extLst>
            </p:cNvPr>
            <p:cNvSpPr txBox="1"/>
            <p:nvPr/>
          </p:nvSpPr>
          <p:spPr>
            <a:xfrm>
              <a:off x="191574" y="4981404"/>
              <a:ext cx="4904762" cy="376683"/>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5.9 </a:t>
              </a:r>
              <a:r>
                <a:rPr lang="zh-CN" altLang="en-US" sz="2000" dirty="0"/>
                <a:t>线性路径的估计结果与实际路线对比</a:t>
              </a:r>
              <a:endParaRPr lang="zh-CN" altLang="en-US" sz="2000" kern="0" dirty="0">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2FE01852-C01F-487E-A8F9-BE6B5BB60D03}"/>
              </a:ext>
            </a:extLst>
          </p:cNvPr>
          <p:cNvGrpSpPr/>
          <p:nvPr/>
        </p:nvGrpSpPr>
        <p:grpSpPr>
          <a:xfrm>
            <a:off x="6350227" y="1136717"/>
            <a:ext cx="5654826" cy="5082406"/>
            <a:chOff x="7149046" y="1136172"/>
            <a:chExt cx="4697421" cy="4221916"/>
          </a:xfrm>
        </p:grpSpPr>
        <p:pic>
          <p:nvPicPr>
            <p:cNvPr id="6" name="图片 5">
              <a:extLst>
                <a:ext uri="{FF2B5EF4-FFF2-40B4-BE49-F238E27FC236}">
                  <a16:creationId xmlns:a16="http://schemas.microsoft.com/office/drawing/2014/main" id="{40731F12-00C5-4D6F-A0D5-AEA96852A466}"/>
                </a:ext>
              </a:extLst>
            </p:cNvPr>
            <p:cNvPicPr>
              <a:picLocks noChangeAspect="1"/>
            </p:cNvPicPr>
            <p:nvPr/>
          </p:nvPicPr>
          <p:blipFill>
            <a:blip r:embed="rId4"/>
            <a:stretch>
              <a:fillRect/>
            </a:stretch>
          </p:blipFill>
          <p:spPr>
            <a:xfrm>
              <a:off x="7149046" y="1136172"/>
              <a:ext cx="4697421" cy="3845233"/>
            </a:xfrm>
            <a:prstGeom prst="rect">
              <a:avLst/>
            </a:prstGeom>
          </p:spPr>
        </p:pic>
        <p:sp>
          <p:nvSpPr>
            <p:cNvPr id="8" name="文本框 7">
              <a:extLst>
                <a:ext uri="{FF2B5EF4-FFF2-40B4-BE49-F238E27FC236}">
                  <a16:creationId xmlns:a16="http://schemas.microsoft.com/office/drawing/2014/main" id="{EB04B0A9-F908-4518-AA07-F4B54C24BCA5}"/>
                </a:ext>
              </a:extLst>
            </p:cNvPr>
            <p:cNvSpPr txBox="1"/>
            <p:nvPr/>
          </p:nvSpPr>
          <p:spPr>
            <a:xfrm>
              <a:off x="7149046" y="4981405"/>
              <a:ext cx="4697421" cy="376683"/>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5.10 </a:t>
              </a:r>
              <a:r>
                <a:rPr lang="zh-CN" altLang="en-US" sz="2000" dirty="0"/>
                <a:t>曲率路径的估计结果与实际路线对比</a:t>
              </a:r>
              <a:endParaRPr lang="zh-CN" altLang="en-US" sz="2000" kern="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76712229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B679ED-F4B3-4485-A8B8-C32412A0C4EF}"/>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5139A372-E552-45EC-81ED-79FF2501EC4B}"/>
              </a:ext>
            </a:extLst>
          </p:cNvPr>
          <p:cNvSpPr>
            <a:spLocks noGrp="1"/>
          </p:cNvSpPr>
          <p:nvPr>
            <p:ph type="body" sz="quarter" idx="15"/>
          </p:nvPr>
        </p:nvSpPr>
        <p:spPr>
          <a:xfrm>
            <a:off x="695401" y="57750"/>
            <a:ext cx="10247901" cy="1077218"/>
          </a:xfrm>
        </p:spPr>
        <p:txBody>
          <a:bodyPr/>
          <a:lstStyle/>
          <a:p>
            <a:r>
              <a:rPr lang="en-US" altLang="zh-CN" dirty="0"/>
              <a:t>5.6 </a:t>
            </a:r>
            <a:r>
              <a:rPr lang="zh-CN" altLang="en-US" dirty="0"/>
              <a:t>目标位置估计算法 与 </a:t>
            </a:r>
            <a:r>
              <a:rPr lang="en-US" altLang="zh-CN" dirty="0"/>
              <a:t>Random Walk </a:t>
            </a:r>
            <a:r>
              <a:rPr lang="zh-CN" altLang="en-US" dirty="0"/>
              <a:t>算法的误差对比</a:t>
            </a:r>
          </a:p>
        </p:txBody>
      </p:sp>
      <p:grpSp>
        <p:nvGrpSpPr>
          <p:cNvPr id="12" name="组合 11">
            <a:extLst>
              <a:ext uri="{FF2B5EF4-FFF2-40B4-BE49-F238E27FC236}">
                <a16:creationId xmlns:a16="http://schemas.microsoft.com/office/drawing/2014/main" id="{8090A507-6A1F-42FE-90D6-75B37337C1CB}"/>
              </a:ext>
            </a:extLst>
          </p:cNvPr>
          <p:cNvGrpSpPr/>
          <p:nvPr/>
        </p:nvGrpSpPr>
        <p:grpSpPr>
          <a:xfrm>
            <a:off x="191574" y="1032222"/>
            <a:ext cx="5904426" cy="4753563"/>
            <a:chOff x="191574" y="1465019"/>
            <a:chExt cx="5904426" cy="4753563"/>
          </a:xfrm>
        </p:grpSpPr>
        <p:sp>
          <p:nvSpPr>
            <p:cNvPr id="6" name="文本框 5">
              <a:extLst>
                <a:ext uri="{FF2B5EF4-FFF2-40B4-BE49-F238E27FC236}">
                  <a16:creationId xmlns:a16="http://schemas.microsoft.com/office/drawing/2014/main" id="{48B2B980-8B8D-4E5E-8627-D6CEA1381B75}"/>
                </a:ext>
              </a:extLst>
            </p:cNvPr>
            <p:cNvSpPr txBox="1"/>
            <p:nvPr/>
          </p:nvSpPr>
          <p:spPr>
            <a:xfrm>
              <a:off x="191574" y="5765125"/>
              <a:ext cx="5904426" cy="45345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5.11 </a:t>
              </a:r>
              <a:r>
                <a:rPr lang="zh-CN" altLang="en-US" sz="2000" dirty="0"/>
                <a:t>线性路径中每个快照的估计误差</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10" name="图片 9">
              <a:extLst>
                <a:ext uri="{FF2B5EF4-FFF2-40B4-BE49-F238E27FC236}">
                  <a16:creationId xmlns:a16="http://schemas.microsoft.com/office/drawing/2014/main" id="{D5804B03-343F-491C-A49F-9D3CF19733D6}"/>
                </a:ext>
              </a:extLst>
            </p:cNvPr>
            <p:cNvPicPr>
              <a:picLocks noChangeAspect="1"/>
            </p:cNvPicPr>
            <p:nvPr/>
          </p:nvPicPr>
          <p:blipFill>
            <a:blip r:embed="rId2"/>
            <a:stretch>
              <a:fillRect/>
            </a:stretch>
          </p:blipFill>
          <p:spPr>
            <a:xfrm>
              <a:off x="191574" y="1465019"/>
              <a:ext cx="5904426" cy="4300106"/>
            </a:xfrm>
            <a:prstGeom prst="rect">
              <a:avLst/>
            </a:prstGeom>
          </p:spPr>
        </p:pic>
      </p:grpSp>
      <p:grpSp>
        <p:nvGrpSpPr>
          <p:cNvPr id="13" name="组合 12">
            <a:extLst>
              <a:ext uri="{FF2B5EF4-FFF2-40B4-BE49-F238E27FC236}">
                <a16:creationId xmlns:a16="http://schemas.microsoft.com/office/drawing/2014/main" id="{67E54683-661C-448C-A09C-1055F5871D07}"/>
              </a:ext>
            </a:extLst>
          </p:cNvPr>
          <p:cNvGrpSpPr/>
          <p:nvPr/>
        </p:nvGrpSpPr>
        <p:grpSpPr>
          <a:xfrm>
            <a:off x="6350227" y="878889"/>
            <a:ext cx="5654826" cy="4907442"/>
            <a:chOff x="6350227" y="1311686"/>
            <a:chExt cx="5654826" cy="4907442"/>
          </a:xfrm>
        </p:grpSpPr>
        <p:sp>
          <p:nvSpPr>
            <p:cNvPr id="9" name="文本框 8">
              <a:extLst>
                <a:ext uri="{FF2B5EF4-FFF2-40B4-BE49-F238E27FC236}">
                  <a16:creationId xmlns:a16="http://schemas.microsoft.com/office/drawing/2014/main" id="{F9CE2ABA-573A-43B9-8EA1-0D1939009C66}"/>
                </a:ext>
              </a:extLst>
            </p:cNvPr>
            <p:cNvSpPr txBox="1"/>
            <p:nvPr/>
          </p:nvSpPr>
          <p:spPr>
            <a:xfrm>
              <a:off x="6350227" y="5765671"/>
              <a:ext cx="5654826" cy="453457"/>
            </a:xfrm>
            <a:prstGeom prst="rect">
              <a:avLst/>
            </a:prstGeom>
            <a:noFill/>
          </p:spPr>
          <p:txBody>
            <a:bodyPr wrap="square" rtlCol="0">
              <a:spAutoFit/>
            </a:bodyPr>
            <a:lstStyle/>
            <a:p>
              <a:pPr algn="ct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图</a:t>
              </a:r>
              <a:r>
                <a:rPr lang="en-US" altLang="zh-CN" sz="2000" kern="0" dirty="0">
                  <a:latin typeface="微软雅黑" panose="020B0503020204020204" pitchFamily="34" charset="-122"/>
                  <a:ea typeface="微软雅黑" panose="020B0503020204020204" pitchFamily="34" charset="-122"/>
                  <a:cs typeface="+mn-ea"/>
                  <a:sym typeface="+mn-lt"/>
                </a:rPr>
                <a:t>5.12 </a:t>
              </a:r>
              <a:r>
                <a:rPr lang="zh-CN" altLang="en-US" sz="2000" dirty="0"/>
                <a:t>曲率路径中每个快照的估计误差</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F7585680-960E-40C2-AB51-1FBA68EE60E9}"/>
                </a:ext>
              </a:extLst>
            </p:cNvPr>
            <p:cNvPicPr>
              <a:picLocks noChangeAspect="1"/>
            </p:cNvPicPr>
            <p:nvPr/>
          </p:nvPicPr>
          <p:blipFill>
            <a:blip r:embed="rId3"/>
            <a:stretch>
              <a:fillRect/>
            </a:stretch>
          </p:blipFill>
          <p:spPr>
            <a:xfrm>
              <a:off x="6350227" y="1311686"/>
              <a:ext cx="5650199" cy="4453986"/>
            </a:xfrm>
            <a:prstGeom prst="rect">
              <a:avLst/>
            </a:prstGeom>
          </p:spPr>
        </p:pic>
      </p:grpSp>
      <p:sp>
        <p:nvSpPr>
          <p:cNvPr id="14" name="文本框 13">
            <a:extLst>
              <a:ext uri="{FF2B5EF4-FFF2-40B4-BE49-F238E27FC236}">
                <a16:creationId xmlns:a16="http://schemas.microsoft.com/office/drawing/2014/main" id="{F09E4792-C909-4244-B13B-3F40896A1A41}"/>
              </a:ext>
            </a:extLst>
          </p:cNvPr>
          <p:cNvSpPr txBox="1"/>
          <p:nvPr/>
        </p:nvSpPr>
        <p:spPr>
          <a:xfrm>
            <a:off x="450430" y="5852212"/>
            <a:ext cx="11300398" cy="1005788"/>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可见，无论是线性路径或是曲率路径，本文提出的目标位置估计算法都能更准确和稳定地预测目标的位置</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731428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5194570" y="1826018"/>
            <a:ext cx="6569245" cy="1015663"/>
          </a:xfrm>
        </p:spPr>
        <p:txBody>
          <a:bodyPr/>
          <a:lstStyle/>
          <a:p>
            <a:r>
              <a:rPr lang="en-US" altLang="zh-CN" kern="0" dirty="0"/>
              <a:t>PART ONE</a:t>
            </a:r>
            <a:endParaRPr lang="zh-CN" altLang="en-US" kern="0" dirty="0"/>
          </a:p>
        </p:txBody>
      </p:sp>
      <p:sp>
        <p:nvSpPr>
          <p:cNvPr id="11" name="文本占位符 10"/>
          <p:cNvSpPr>
            <a:spLocks noGrp="1"/>
          </p:cNvSpPr>
          <p:nvPr>
            <p:ph type="body" sz="quarter" idx="12"/>
          </p:nvPr>
        </p:nvSpPr>
        <p:spPr>
          <a:xfrm>
            <a:off x="1" y="-2219126"/>
            <a:ext cx="5386411" cy="11618565"/>
          </a:xfrm>
        </p:spPr>
        <p:txBody>
          <a:bodyPr/>
          <a:lstStyle/>
          <a:p>
            <a:r>
              <a:rPr lang="en-US" altLang="zh-CN" dirty="0"/>
              <a:t>6</a:t>
            </a:r>
            <a:endParaRPr lang="zh-CN" altLang="en-US" dirty="0"/>
          </a:p>
        </p:txBody>
      </p:sp>
      <p:sp>
        <p:nvSpPr>
          <p:cNvPr id="12" name="文本占位符 11"/>
          <p:cNvSpPr>
            <a:spLocks noGrp="1"/>
          </p:cNvSpPr>
          <p:nvPr>
            <p:ph type="body" sz="quarter" idx="13"/>
          </p:nvPr>
        </p:nvSpPr>
        <p:spPr>
          <a:xfrm>
            <a:off x="5194570" y="2791947"/>
            <a:ext cx="6569245" cy="748988"/>
          </a:xfrm>
        </p:spPr>
        <p:txBody>
          <a:bodyPr/>
          <a:lstStyle/>
          <a:p>
            <a:r>
              <a:rPr lang="zh-CN" altLang="en-US" dirty="0"/>
              <a:t>总结</a:t>
            </a:r>
          </a:p>
        </p:txBody>
      </p:sp>
    </p:spTree>
    <p:extLst>
      <p:ext uri="{BB962C8B-B14F-4D97-AF65-F5344CB8AC3E}">
        <p14:creationId xmlns:p14="http://schemas.microsoft.com/office/powerpoint/2010/main" val="213342908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6E1CA1-EAE7-4F9D-B1C3-8CB8093A05B3}"/>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E8681975-435C-4722-AEA2-CDD11C7E0F19}"/>
              </a:ext>
            </a:extLst>
          </p:cNvPr>
          <p:cNvSpPr>
            <a:spLocks noGrp="1"/>
          </p:cNvSpPr>
          <p:nvPr>
            <p:ph type="body" sz="quarter" idx="15"/>
          </p:nvPr>
        </p:nvSpPr>
        <p:spPr/>
        <p:txBody>
          <a:bodyPr/>
          <a:lstStyle/>
          <a:p>
            <a:r>
              <a:rPr lang="zh-CN" altLang="en-US" dirty="0"/>
              <a:t>总结</a:t>
            </a:r>
          </a:p>
        </p:txBody>
      </p:sp>
      <p:sp>
        <p:nvSpPr>
          <p:cNvPr id="4" name="文本框 3">
            <a:extLst>
              <a:ext uri="{FF2B5EF4-FFF2-40B4-BE49-F238E27FC236}">
                <a16:creationId xmlns:a16="http://schemas.microsoft.com/office/drawing/2014/main" id="{1C2A7C69-B6FA-45BD-9231-0E9BB2938CA2}"/>
              </a:ext>
            </a:extLst>
          </p:cNvPr>
          <p:cNvSpPr txBox="1"/>
          <p:nvPr/>
        </p:nvSpPr>
        <p:spPr>
          <a:xfrm>
            <a:off x="445801" y="1136172"/>
            <a:ext cx="11300398" cy="5231560"/>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为了在定向传感器网络中进行精确的目标跟踪，本文采用</a:t>
            </a:r>
            <a:r>
              <a:rPr lang="en-US" altLang="zh-CN" sz="2400" kern="0" dirty="0">
                <a:latin typeface="微软雅黑" panose="020B0503020204020204" pitchFamily="34" charset="-122"/>
                <a:ea typeface="微软雅黑" panose="020B0503020204020204" pitchFamily="34" charset="-122"/>
                <a:cs typeface="+mn-ea"/>
                <a:sym typeface="+mn-lt"/>
              </a:rPr>
              <a:t>EKF</a:t>
            </a:r>
            <a:r>
              <a:rPr lang="zh-CN" altLang="en-US" sz="2400" kern="0" dirty="0">
                <a:latin typeface="微软雅黑" panose="020B0503020204020204" pitchFamily="34" charset="-122"/>
                <a:ea typeface="微软雅黑" panose="020B0503020204020204" pitchFamily="34" charset="-122"/>
                <a:cs typeface="+mn-ea"/>
                <a:sym typeface="+mn-lt"/>
              </a:rPr>
              <a:t>算法提出了一种新的整体算法。</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1</a:t>
            </a:r>
            <a:r>
              <a:rPr lang="zh-CN" altLang="en-US" sz="2400" kern="0" dirty="0">
                <a:latin typeface="微软雅黑" panose="020B0503020204020204" pitchFamily="34" charset="-122"/>
                <a:ea typeface="微软雅黑" panose="020B0503020204020204" pitchFamily="34" charset="-122"/>
                <a:cs typeface="+mn-ea"/>
                <a:sym typeface="+mn-lt"/>
              </a:rPr>
              <a:t>）本文为传感器节点提供了一个可以最大化网络生命周期的分类。</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2</a:t>
            </a:r>
            <a:r>
              <a:rPr lang="zh-CN" altLang="en-US" sz="2400" kern="0" dirty="0">
                <a:latin typeface="微软雅黑" panose="020B0503020204020204" pitchFamily="34" charset="-122"/>
                <a:ea typeface="微软雅黑" panose="020B0503020204020204" pitchFamily="34" charset="-122"/>
                <a:cs typeface="+mn-ea"/>
                <a:sym typeface="+mn-lt"/>
              </a:rPr>
              <a:t>）本文研究了如何使用传感器节点的子集分别对有序和随机节点部署方案进行彻底（</a:t>
            </a:r>
            <a:r>
              <a:rPr lang="en-US" altLang="zh-CN" sz="2400" kern="0" dirty="0">
                <a:latin typeface="微软雅黑" panose="020B0503020204020204" pitchFamily="34" charset="-122"/>
                <a:ea typeface="微软雅黑" panose="020B0503020204020204" pitchFamily="34" charset="-122"/>
                <a:cs typeface="+mn-ea"/>
                <a:sym typeface="+mn-lt"/>
              </a:rPr>
              <a:t>100%</a:t>
            </a:r>
            <a:r>
              <a:rPr lang="zh-CN" altLang="en-US" sz="2400" kern="0" dirty="0">
                <a:latin typeface="微软雅黑" panose="020B0503020204020204" pitchFamily="34" charset="-122"/>
                <a:ea typeface="微软雅黑" panose="020B0503020204020204" pitchFamily="34" charset="-122"/>
                <a:cs typeface="+mn-ea"/>
                <a:sym typeface="+mn-lt"/>
              </a:rPr>
              <a:t>）和近似彻底的覆盖，这可以进一步节省传感器节点的电量。</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3</a:t>
            </a:r>
            <a:r>
              <a:rPr lang="zh-CN" altLang="en-US" sz="2400" kern="0" dirty="0">
                <a:latin typeface="微软雅黑" panose="020B0503020204020204" pitchFamily="34" charset="-122"/>
                <a:ea typeface="微软雅黑" panose="020B0503020204020204" pitchFamily="34" charset="-122"/>
                <a:cs typeface="+mn-ea"/>
                <a:sym typeface="+mn-lt"/>
              </a:rPr>
              <a:t>）确定了用于精确估计目标位置的最少需要的定向传感器节点。</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4</a:t>
            </a:r>
            <a:r>
              <a:rPr lang="zh-CN" altLang="en-US" sz="2400" kern="0" dirty="0">
                <a:latin typeface="微软雅黑" panose="020B0503020204020204" pitchFamily="34" charset="-122"/>
                <a:ea typeface="微软雅黑" panose="020B0503020204020204" pitchFamily="34" charset="-122"/>
                <a:cs typeface="+mn-ea"/>
                <a:sym typeface="+mn-lt"/>
              </a:rPr>
              <a:t>）使用</a:t>
            </a:r>
            <a:r>
              <a:rPr lang="en-US" altLang="zh-CN" sz="2400" kern="0" dirty="0">
                <a:latin typeface="微软雅黑" panose="020B0503020204020204" pitchFamily="34" charset="-122"/>
                <a:ea typeface="微软雅黑" panose="020B0503020204020204" pitchFamily="34" charset="-122"/>
                <a:cs typeface="+mn-ea"/>
                <a:sym typeface="+mn-lt"/>
              </a:rPr>
              <a:t>EKF</a:t>
            </a:r>
            <a:r>
              <a:rPr lang="zh-CN" altLang="en-US" sz="2400" kern="0" dirty="0">
                <a:latin typeface="微软雅黑" panose="020B0503020204020204" pitchFamily="34" charset="-122"/>
                <a:ea typeface="微软雅黑" panose="020B0503020204020204" pitchFamily="34" charset="-122"/>
                <a:cs typeface="+mn-ea"/>
                <a:sym typeface="+mn-lt"/>
              </a:rPr>
              <a:t>以期望的精度估计目标位置。当传感器节点的尺寸和数量增加时，所提出的算法与遗传算法的比较分析在能量消耗和覆盖范围方面表现出更好的性能。</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5</a:t>
            </a:r>
            <a:r>
              <a:rPr lang="zh-CN" altLang="en-US" sz="2400" kern="0" dirty="0">
                <a:latin typeface="微软雅黑" panose="020B0503020204020204" pitchFamily="34" charset="-122"/>
                <a:ea typeface="微软雅黑" panose="020B0503020204020204" pitchFamily="34" charset="-122"/>
                <a:cs typeface="+mn-ea"/>
                <a:sym typeface="+mn-lt"/>
              </a:rPr>
              <a:t>）使用</a:t>
            </a:r>
            <a:r>
              <a:rPr lang="en-US" altLang="zh-CN" sz="2400" kern="0" dirty="0">
                <a:latin typeface="微软雅黑" panose="020B0503020204020204" pitchFamily="34" charset="-122"/>
                <a:ea typeface="微软雅黑" panose="020B0503020204020204" pitchFamily="34" charset="-122"/>
                <a:cs typeface="+mn-ea"/>
                <a:sym typeface="+mn-lt"/>
              </a:rPr>
              <a:t>MATLAB</a:t>
            </a:r>
            <a:r>
              <a:rPr lang="zh-CN" altLang="en-US" sz="2400" kern="0" dirty="0">
                <a:latin typeface="微软雅黑" panose="020B0503020204020204" pitchFamily="34" charset="-122"/>
                <a:ea typeface="微软雅黑" panose="020B0503020204020204" pitchFamily="34" charset="-122"/>
                <a:cs typeface="+mn-ea"/>
                <a:sym typeface="+mn-lt"/>
              </a:rPr>
              <a:t>进行线性和非线性路径的仿真结果不仅证明了所提出的算法可以给出一个接近目标真实路径的估计，而且还表明</a:t>
            </a:r>
            <a:r>
              <a:rPr lang="en-US" altLang="zh-CN" sz="2400" kern="0" dirty="0">
                <a:latin typeface="微软雅黑" panose="020B0503020204020204" pitchFamily="34" charset="-122"/>
                <a:ea typeface="微软雅黑" panose="020B0503020204020204" pitchFamily="34" charset="-122"/>
                <a:cs typeface="+mn-ea"/>
                <a:sym typeface="+mn-lt"/>
              </a:rPr>
              <a:t>EKF</a:t>
            </a:r>
            <a:r>
              <a:rPr lang="zh-CN" altLang="en-US" sz="2400" kern="0" dirty="0">
                <a:latin typeface="微软雅黑" panose="020B0503020204020204" pitchFamily="34" charset="-122"/>
                <a:ea typeface="微软雅黑" panose="020B0503020204020204" pitchFamily="34" charset="-122"/>
                <a:cs typeface="+mn-ea"/>
                <a:sym typeface="+mn-lt"/>
              </a:rPr>
              <a:t>大大优于随机游走。</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5510428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257792" y="-7642582"/>
            <a:ext cx="5675952" cy="92165"/>
            <a:chOff x="566555" y="877035"/>
            <a:chExt cx="2340260" cy="164545"/>
          </a:xfrm>
        </p:grpSpPr>
        <p:sp>
          <p:nvSpPr>
            <p:cNvPr id="20" name="矩形 19"/>
            <p:cNvSpPr/>
            <p:nvPr/>
          </p:nvSpPr>
          <p:spPr>
            <a:xfrm>
              <a:off x="566555" y="877035"/>
              <a:ext cx="585065" cy="164545"/>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1" name="矩形 20"/>
            <p:cNvSpPr/>
            <p:nvPr/>
          </p:nvSpPr>
          <p:spPr>
            <a:xfrm>
              <a:off x="1151620" y="877035"/>
              <a:ext cx="585065" cy="164545"/>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2" name="矩形 21"/>
            <p:cNvSpPr/>
            <p:nvPr/>
          </p:nvSpPr>
          <p:spPr>
            <a:xfrm>
              <a:off x="1736685" y="877035"/>
              <a:ext cx="585065" cy="164545"/>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3" name="矩形 22"/>
            <p:cNvSpPr/>
            <p:nvPr/>
          </p:nvSpPr>
          <p:spPr>
            <a:xfrm>
              <a:off x="2321750" y="877035"/>
              <a:ext cx="585065" cy="164545"/>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grpSp>
      <p:sp>
        <p:nvSpPr>
          <p:cNvPr id="28" name="TextBox 27"/>
          <p:cNvSpPr txBox="1"/>
          <p:nvPr/>
        </p:nvSpPr>
        <p:spPr>
          <a:xfrm>
            <a:off x="2165333" y="-8371200"/>
            <a:ext cx="7860873" cy="666786"/>
          </a:xfrm>
          <a:prstGeom prst="rect">
            <a:avLst/>
          </a:prstGeom>
          <a:noFill/>
          <a:effectLst/>
        </p:spPr>
        <p:txBody>
          <a:bodyPr wrap="square" rtlCol="0">
            <a:spAutoFit/>
          </a:bodyPr>
          <a:lstStyle/>
          <a:p>
            <a:pPr algn="ctr" defTabSz="1219170"/>
            <a:r>
              <a:rPr lang="en-US" altLang="zh-CN" sz="3733" kern="0">
                <a:solidFill>
                  <a:srgbClr val="1A7BAE"/>
                </a:solidFill>
              </a:rPr>
              <a:t>THANKS</a:t>
            </a:r>
            <a:r>
              <a:rPr lang="en-US" altLang="zh-CN" sz="3733" kern="0">
                <a:solidFill>
                  <a:srgbClr val="BF3420"/>
                </a:solidFill>
              </a:rPr>
              <a:t> </a:t>
            </a:r>
            <a:r>
              <a:rPr lang="en-US" altLang="zh-CN" sz="3733" kern="0">
                <a:solidFill>
                  <a:srgbClr val="95BC49"/>
                </a:solidFill>
              </a:rPr>
              <a:t>FOR</a:t>
            </a:r>
            <a:r>
              <a:rPr lang="zh-CN" altLang="en-US" sz="3733" kern="0">
                <a:solidFill>
                  <a:srgbClr val="1A7BAE"/>
                </a:solidFill>
              </a:rPr>
              <a:t> </a:t>
            </a:r>
            <a:r>
              <a:rPr lang="en-US" altLang="zh-CN" sz="3733" kern="0">
                <a:solidFill>
                  <a:srgbClr val="FDA907"/>
                </a:solidFill>
              </a:rPr>
              <a:t>YOUR</a:t>
            </a:r>
            <a:r>
              <a:rPr lang="en-US" altLang="zh-CN" sz="3733" kern="0">
                <a:solidFill>
                  <a:srgbClr val="1A7BAE"/>
                </a:solidFill>
              </a:rPr>
              <a:t> </a:t>
            </a:r>
            <a:r>
              <a:rPr lang="en-US" altLang="zh-CN" sz="3733" kern="0">
                <a:solidFill>
                  <a:srgbClr val="BF3420"/>
                </a:solidFill>
              </a:rPr>
              <a:t>WATCHING</a:t>
            </a:r>
          </a:p>
        </p:txBody>
      </p:sp>
      <p:sp>
        <p:nvSpPr>
          <p:cNvPr id="29" name="矩形 28"/>
          <p:cNvSpPr/>
          <p:nvPr/>
        </p:nvSpPr>
        <p:spPr>
          <a:xfrm>
            <a:off x="2705391" y="-7503108"/>
            <a:ext cx="6780755" cy="707758"/>
          </a:xfrm>
          <a:prstGeom prst="rect">
            <a:avLst/>
          </a:prstGeom>
        </p:spPr>
        <p:txBody>
          <a:bodyPr wrap="square">
            <a:spAutoFit/>
          </a:bodyPr>
          <a:lstStyle/>
          <a:p>
            <a:pPr algn="ctr" defTabSz="1219170">
              <a:lnSpc>
                <a:spcPct val="150000"/>
              </a:lnSpc>
            </a:pPr>
            <a:r>
              <a:rPr lang="en-US" altLang="zh-CN" sz="1333" kern="0" dirty="0">
                <a:solidFill>
                  <a:schemeClr val="tx1">
                    <a:lumMod val="50000"/>
                    <a:lumOff val="50000"/>
                  </a:schemeClr>
                </a:solidFill>
              </a:rPr>
              <a:t>Lorem Ipsum Dolor Sit </a:t>
            </a:r>
            <a:r>
              <a:rPr lang="en-US" altLang="zh-CN" sz="1333" kern="0" dirty="0" err="1">
                <a:solidFill>
                  <a:schemeClr val="tx1">
                    <a:lumMod val="50000"/>
                    <a:lumOff val="50000"/>
                  </a:schemeClr>
                </a:solidFill>
              </a:rPr>
              <a:t>Er</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Elit</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Lamet</a:t>
            </a:r>
            <a:r>
              <a:rPr lang="en-US" altLang="zh-CN" sz="1333" kern="0" dirty="0">
                <a:solidFill>
                  <a:schemeClr val="tx1">
                    <a:lumMod val="50000"/>
                    <a:lumOff val="50000"/>
                  </a:schemeClr>
                </a:solidFill>
              </a:rPr>
              <a:t>, Consectetaur </a:t>
            </a:r>
            <a:r>
              <a:rPr lang="en-US" altLang="zh-CN" sz="1333" kern="0" dirty="0" err="1">
                <a:solidFill>
                  <a:schemeClr val="tx1">
                    <a:lumMod val="50000"/>
                    <a:lumOff val="50000"/>
                  </a:schemeClr>
                </a:solidFill>
              </a:rPr>
              <a:t>Cillium</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Adipisicing</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Pecu</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Sed</a:t>
            </a:r>
            <a:r>
              <a:rPr lang="en-US" altLang="zh-CN" sz="1333" kern="0" dirty="0">
                <a:solidFill>
                  <a:schemeClr val="tx1">
                    <a:lumMod val="50000"/>
                    <a:lumOff val="50000"/>
                  </a:schemeClr>
                </a:solidFill>
              </a:rPr>
              <a:t> Do </a:t>
            </a:r>
            <a:r>
              <a:rPr lang="en-US" altLang="zh-CN" sz="1333" kern="0" dirty="0" err="1">
                <a:solidFill>
                  <a:schemeClr val="tx1">
                    <a:lumMod val="50000"/>
                    <a:lumOff val="50000"/>
                  </a:schemeClr>
                </a:solidFill>
              </a:rPr>
              <a:t>Eiusmod</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Tempor</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Incididunt</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Ut</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Labore</a:t>
            </a:r>
            <a:r>
              <a:rPr lang="en-US" altLang="zh-CN" sz="1333" kern="0" dirty="0">
                <a:solidFill>
                  <a:schemeClr val="tx1">
                    <a:lumMod val="50000"/>
                    <a:lumOff val="50000"/>
                  </a:schemeClr>
                </a:solidFill>
              </a:rPr>
              <a:t> Et </a:t>
            </a:r>
            <a:r>
              <a:rPr lang="en-US" altLang="zh-CN" sz="1333" kern="0" dirty="0" err="1">
                <a:solidFill>
                  <a:schemeClr val="tx1">
                    <a:lumMod val="50000"/>
                    <a:lumOff val="50000"/>
                  </a:schemeClr>
                </a:solidFill>
              </a:rPr>
              <a:t>Dolore</a:t>
            </a:r>
            <a:r>
              <a:rPr lang="en-US" altLang="zh-CN" sz="1333" kern="0" dirty="0">
                <a:solidFill>
                  <a:schemeClr val="tx1">
                    <a:lumMod val="50000"/>
                    <a:lumOff val="50000"/>
                  </a:schemeClr>
                </a:solidFill>
              </a:rPr>
              <a:t> Magna </a:t>
            </a:r>
            <a:r>
              <a:rPr lang="en-US" altLang="zh-CN" sz="1333" kern="0" dirty="0" err="1">
                <a:solidFill>
                  <a:schemeClr val="tx1">
                    <a:lumMod val="50000"/>
                    <a:lumOff val="50000"/>
                  </a:schemeClr>
                </a:solidFill>
              </a:rPr>
              <a:t>Aliqua</a:t>
            </a:r>
            <a:r>
              <a:rPr lang="en-US" altLang="zh-CN" sz="1333" kern="0" dirty="0">
                <a:solidFill>
                  <a:schemeClr val="tx1">
                    <a:lumMod val="50000"/>
                    <a:lumOff val="50000"/>
                  </a:schemeClr>
                </a:solidFill>
              </a:rPr>
              <a:t>. </a:t>
            </a:r>
          </a:p>
        </p:txBody>
      </p:sp>
      <p:sp>
        <p:nvSpPr>
          <p:cNvPr id="2" name="文本占位符 1"/>
          <p:cNvSpPr>
            <a:spLocks noGrp="1"/>
          </p:cNvSpPr>
          <p:nvPr>
            <p:ph type="body" sz="quarter" idx="10"/>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5363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130285" y="1508785"/>
            <a:ext cx="2280249" cy="2280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r>
              <a:rPr lang="zh-CN" altLang="en-US" sz="2400" b="1" kern="0" dirty="0">
                <a:solidFill>
                  <a:schemeClr val="bg1"/>
                </a:solidFill>
              </a:rPr>
              <a:t>基于目标的覆盖增强</a:t>
            </a:r>
          </a:p>
        </p:txBody>
      </p:sp>
      <p:sp>
        <p:nvSpPr>
          <p:cNvPr id="19" name="椭圆 18"/>
          <p:cNvSpPr/>
          <p:nvPr/>
        </p:nvSpPr>
        <p:spPr>
          <a:xfrm>
            <a:off x="8781466" y="1508790"/>
            <a:ext cx="2280249" cy="2280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r>
              <a:rPr lang="zh-CN" altLang="en-US" sz="2400" b="1" kern="0" dirty="0">
                <a:solidFill>
                  <a:schemeClr val="bg1"/>
                </a:solidFill>
              </a:rPr>
              <a:t>延长网络生命周期</a:t>
            </a:r>
          </a:p>
        </p:txBody>
      </p:sp>
      <p:sp>
        <p:nvSpPr>
          <p:cNvPr id="18" name="椭圆 17"/>
          <p:cNvSpPr/>
          <p:nvPr/>
        </p:nvSpPr>
        <p:spPr>
          <a:xfrm>
            <a:off x="3680680" y="1508787"/>
            <a:ext cx="2280249" cy="2280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r>
              <a:rPr lang="zh-CN" altLang="en-US" sz="2400" b="1" kern="0" dirty="0">
                <a:solidFill>
                  <a:schemeClr val="bg1"/>
                </a:solidFill>
              </a:rPr>
              <a:t>基于区域的覆盖增强</a:t>
            </a:r>
          </a:p>
        </p:txBody>
      </p:sp>
      <p:sp>
        <p:nvSpPr>
          <p:cNvPr id="10" name="矩形 9"/>
          <p:cNvSpPr/>
          <p:nvPr/>
        </p:nvSpPr>
        <p:spPr>
          <a:xfrm>
            <a:off x="935428" y="3978562"/>
            <a:ext cx="2280249" cy="377411"/>
          </a:xfrm>
          <a:prstGeom prst="rect">
            <a:avLst/>
          </a:prstGeom>
        </p:spPr>
        <p:txBody>
          <a:bodyPr wrap="square">
            <a:spAutoFit/>
          </a:bodyPr>
          <a:lstStyle/>
          <a:p>
            <a:pPr algn="ctr" defTabSz="1219170">
              <a:lnSpc>
                <a:spcPct val="150000"/>
              </a:lnSpc>
            </a:pPr>
            <a:r>
              <a:rPr lang="zh-CN" altLang="en-US" sz="1400" kern="0" dirty="0">
                <a:solidFill>
                  <a:schemeClr val="tx1">
                    <a:lumMod val="65000"/>
                    <a:lumOff val="35000"/>
                  </a:schemeClr>
                </a:solidFill>
                <a:latin typeface="+mn-ea"/>
              </a:rPr>
              <a:t>。</a:t>
            </a:r>
          </a:p>
        </p:txBody>
      </p:sp>
      <p:sp>
        <p:nvSpPr>
          <p:cNvPr id="8" name="文本占位符 7"/>
          <p:cNvSpPr>
            <a:spLocks noGrp="1"/>
          </p:cNvSpPr>
          <p:nvPr>
            <p:ph type="body" sz="quarter" idx="15"/>
          </p:nvPr>
        </p:nvSpPr>
        <p:spPr>
          <a:xfrm>
            <a:off x="695402" y="57750"/>
            <a:ext cx="11496598" cy="1077218"/>
          </a:xfrm>
        </p:spPr>
        <p:txBody>
          <a:bodyPr/>
          <a:lstStyle/>
          <a:p>
            <a:r>
              <a:rPr lang="en-US" altLang="zh-CN" dirty="0"/>
              <a:t>1.1.1 </a:t>
            </a:r>
            <a:r>
              <a:rPr lang="zh-CN" altLang="en-US" dirty="0"/>
              <a:t>定向传感器网络覆盖问题综述 </a:t>
            </a:r>
            <a:r>
              <a:rPr lang="en-US" altLang="zh-CN" dirty="0"/>
              <a:t>----</a:t>
            </a:r>
            <a:r>
              <a:rPr lang="en-US" altLang="zh-CN" dirty="0">
                <a:hlinkClick r:id="rId3">
                  <a:extLst>
                    <a:ext uri="{A12FA001-AC4F-418D-AE19-62706E023703}">
                      <ahyp:hlinkClr xmlns:ahyp="http://schemas.microsoft.com/office/drawing/2018/hyperlinkcolor" val="tx"/>
                    </a:ext>
                  </a:extLst>
                </a:hlinkClick>
              </a:rPr>
              <a:t>On coverage issues in directional sensor networks: A survey</a:t>
            </a:r>
            <a:endParaRPr lang="en-US" altLang="zh-CN" dirty="0"/>
          </a:p>
        </p:txBody>
      </p:sp>
      <p:sp>
        <p:nvSpPr>
          <p:cNvPr id="11" name="椭圆 10">
            <a:extLst>
              <a:ext uri="{FF2B5EF4-FFF2-40B4-BE49-F238E27FC236}">
                <a16:creationId xmlns:a16="http://schemas.microsoft.com/office/drawing/2014/main" id="{36863C0D-2896-4348-8DDF-CC065EED9D9D}"/>
              </a:ext>
            </a:extLst>
          </p:cNvPr>
          <p:cNvSpPr/>
          <p:nvPr/>
        </p:nvSpPr>
        <p:spPr>
          <a:xfrm>
            <a:off x="6231073" y="1508786"/>
            <a:ext cx="2280249" cy="2280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r>
              <a:rPr lang="zh-CN" altLang="en-US" sz="2400" b="1" kern="0" dirty="0">
                <a:solidFill>
                  <a:schemeClr val="bg1"/>
                </a:solidFill>
              </a:rPr>
              <a:t>保证连通的覆盖增强</a:t>
            </a:r>
          </a:p>
        </p:txBody>
      </p:sp>
      <p:sp>
        <p:nvSpPr>
          <p:cNvPr id="2" name="文本框 1">
            <a:extLst>
              <a:ext uri="{FF2B5EF4-FFF2-40B4-BE49-F238E27FC236}">
                <a16:creationId xmlns:a16="http://schemas.microsoft.com/office/drawing/2014/main" id="{02F692A1-DC6F-4396-955E-F470455E3630}"/>
              </a:ext>
            </a:extLst>
          </p:cNvPr>
          <p:cNvSpPr txBox="1"/>
          <p:nvPr/>
        </p:nvSpPr>
        <p:spPr>
          <a:xfrm>
            <a:off x="935428" y="4162851"/>
            <a:ext cx="10321144" cy="1485278"/>
          </a:xfrm>
          <a:prstGeom prst="rect">
            <a:avLst/>
          </a:prstGeom>
          <a:noFill/>
        </p:spPr>
        <p:txBody>
          <a:bodyPr wrap="square" rtlCol="0">
            <a:spAutoFit/>
          </a:bodyPr>
          <a:lstStyle/>
          <a:p>
            <a:pPr algn="ctr" defTabSz="1219170">
              <a:lnSpc>
                <a:spcPct val="130000"/>
              </a:lnSpc>
              <a:spcBef>
                <a:spcPts val="600"/>
              </a:spcBef>
            </a:pPr>
            <a:r>
              <a:rPr lang="zh-CN" altLang="en-US" sz="2400" b="1" kern="0" dirty="0">
                <a:sym typeface="+mn-lt"/>
              </a:rPr>
              <a:t>考虑到</a:t>
            </a:r>
            <a:r>
              <a:rPr lang="en-US" altLang="zh-CN" sz="2400" b="1" kern="0" dirty="0">
                <a:sym typeface="+mn-lt"/>
              </a:rPr>
              <a:t>DSN</a:t>
            </a:r>
            <a:r>
              <a:rPr lang="zh-CN" altLang="en-US" sz="2400" b="1" kern="0" dirty="0">
                <a:sym typeface="+mn-lt"/>
              </a:rPr>
              <a:t>的覆盖范围和网络寿命，指出了可旋转性和移动性的优缺点。他们还提出了混合移动策略（</a:t>
            </a:r>
            <a:r>
              <a:rPr lang="en-US" altLang="zh-CN" sz="2400" b="1" kern="0" dirty="0">
                <a:sym typeface="+mn-lt"/>
              </a:rPr>
              <a:t>HMS</a:t>
            </a:r>
            <a:r>
              <a:rPr lang="zh-CN" altLang="en-US" sz="2400" b="1" kern="0" dirty="0">
                <a:sym typeface="+mn-lt"/>
              </a:rPr>
              <a:t>），其中他们以级联方式使用旋转性</a:t>
            </a:r>
            <a:r>
              <a:rPr lang="en-US" altLang="zh-CN" sz="2400" b="1" kern="0" dirty="0">
                <a:sym typeface="+mn-lt"/>
              </a:rPr>
              <a:t>/</a:t>
            </a:r>
            <a:r>
              <a:rPr lang="zh-CN" altLang="en-US" sz="2400" b="1" kern="0" dirty="0">
                <a:sym typeface="+mn-lt"/>
              </a:rPr>
              <a:t>移动性改进</a:t>
            </a:r>
            <a:r>
              <a:rPr lang="en-US" altLang="zh-CN" sz="2400" b="1" kern="0" dirty="0">
                <a:sym typeface="+mn-lt"/>
              </a:rPr>
              <a:t>DSN</a:t>
            </a:r>
            <a:r>
              <a:rPr lang="zh-CN" altLang="en-US" sz="2400" b="1" kern="0" dirty="0">
                <a:sym typeface="+mn-lt"/>
              </a:rPr>
              <a:t>中的覆盖。</a:t>
            </a:r>
          </a:p>
        </p:txBody>
      </p:sp>
    </p:spTree>
    <p:extLst>
      <p:ext uri="{BB962C8B-B14F-4D97-AF65-F5344CB8AC3E}">
        <p14:creationId xmlns:p14="http://schemas.microsoft.com/office/powerpoint/2010/main" val="170599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rot="2700000">
            <a:off x="2107934" y="-334448"/>
            <a:ext cx="7999499" cy="7981838"/>
            <a:chOff x="-82742" y="-779835"/>
            <a:chExt cx="7136175" cy="7120420"/>
          </a:xfrm>
        </p:grpSpPr>
        <p:sp>
          <p:nvSpPr>
            <p:cNvPr id="19" name="椭圆 168"/>
            <p:cNvSpPr/>
            <p:nvPr/>
          </p:nvSpPr>
          <p:spPr>
            <a:xfrm>
              <a:off x="3753527" y="-779835"/>
              <a:ext cx="3299906" cy="3438477"/>
            </a:xfrm>
            <a:custGeom>
              <a:avLst/>
              <a:gdLst/>
              <a:ahLst/>
              <a:cxnLst/>
              <a:rect l="l" t="t" r="r" b="b"/>
              <a:pathLst>
                <a:path w="2207694" h="2207694">
                  <a:moveTo>
                    <a:pt x="1240201" y="2198410"/>
                  </a:moveTo>
                  <a:cubicBezTo>
                    <a:pt x="1195601" y="2204855"/>
                    <a:pt x="1150057" y="2207694"/>
                    <a:pt x="1103851" y="2207694"/>
                  </a:cubicBezTo>
                  <a:close/>
                  <a:moveTo>
                    <a:pt x="1396176" y="2167304"/>
                  </a:moveTo>
                  <a:cubicBezTo>
                    <a:pt x="1355911" y="2179613"/>
                    <a:pt x="1314389" y="2188486"/>
                    <a:pt x="1271865" y="2193577"/>
                  </a:cubicBezTo>
                  <a:close/>
                  <a:moveTo>
                    <a:pt x="7872" y="976750"/>
                  </a:moveTo>
                  <a:lnTo>
                    <a:pt x="1" y="1103847"/>
                  </a:lnTo>
                  <a:cubicBezTo>
                    <a:pt x="1" y="1713485"/>
                    <a:pt x="494210" y="2207694"/>
                    <a:pt x="1103848" y="2207694"/>
                  </a:cubicBezTo>
                  <a:cubicBezTo>
                    <a:pt x="494209" y="2207694"/>
                    <a:pt x="0" y="1713485"/>
                    <a:pt x="0" y="1103847"/>
                  </a:cubicBezTo>
                  <a:cubicBezTo>
                    <a:pt x="0" y="1060839"/>
                    <a:pt x="2460" y="1018405"/>
                    <a:pt x="7872" y="976750"/>
                  </a:cubicBezTo>
                  <a:close/>
                  <a:moveTo>
                    <a:pt x="1103847" y="0"/>
                  </a:moveTo>
                  <a:cubicBezTo>
                    <a:pt x="1713485" y="0"/>
                    <a:pt x="2207694" y="494209"/>
                    <a:pt x="2207694" y="1103847"/>
                  </a:cubicBezTo>
                  <a:cubicBezTo>
                    <a:pt x="2207694" y="1612162"/>
                    <a:pt x="1864110" y="2040229"/>
                    <a:pt x="1396188" y="2167301"/>
                  </a:cubicBezTo>
                  <a:cubicBezTo>
                    <a:pt x="1418536" y="2082435"/>
                    <a:pt x="1429716" y="1993353"/>
                    <a:pt x="1429716" y="1901660"/>
                  </a:cubicBezTo>
                  <a:cubicBezTo>
                    <a:pt x="1429716" y="1292022"/>
                    <a:pt x="935507" y="797813"/>
                    <a:pt x="325869" y="797813"/>
                  </a:cubicBezTo>
                  <a:cubicBezTo>
                    <a:pt x="224547" y="797813"/>
                    <a:pt x="126413" y="811464"/>
                    <a:pt x="33529" y="838206"/>
                  </a:cubicBezTo>
                  <a:cubicBezTo>
                    <a:pt x="23934" y="874644"/>
                    <a:pt x="16397" y="911859"/>
                    <a:pt x="11973" y="949877"/>
                  </a:cubicBezTo>
                  <a:cubicBezTo>
                    <a:pt x="85667" y="413031"/>
                    <a:pt x="546523" y="0"/>
                    <a:pt x="110384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dirty="0">
                <a:solidFill>
                  <a:sysClr val="windowText" lastClr="000000"/>
                </a:solidFill>
              </a:endParaRPr>
            </a:p>
          </p:txBody>
        </p:sp>
        <p:sp>
          <p:nvSpPr>
            <p:cNvPr id="22" name="椭圆 163"/>
            <p:cNvSpPr/>
            <p:nvPr/>
          </p:nvSpPr>
          <p:spPr>
            <a:xfrm>
              <a:off x="-82742" y="2994023"/>
              <a:ext cx="3516638" cy="3346562"/>
            </a:xfrm>
            <a:custGeom>
              <a:avLst/>
              <a:gdLst/>
              <a:ahLst/>
              <a:cxnLst/>
              <a:rect l="l" t="t" r="r" b="b"/>
              <a:pathLst>
                <a:path w="2207690" h="2207692">
                  <a:moveTo>
                    <a:pt x="2195631" y="1258405"/>
                  </a:moveTo>
                  <a:cubicBezTo>
                    <a:pt x="2191595" y="1296645"/>
                    <a:pt x="2184315" y="1334081"/>
                    <a:pt x="2173913" y="1370472"/>
                  </a:cubicBezTo>
                  <a:close/>
                  <a:moveTo>
                    <a:pt x="2207690" y="1103924"/>
                  </a:moveTo>
                  <a:cubicBezTo>
                    <a:pt x="2207691" y="1147015"/>
                    <a:pt x="2205219" y="1189529"/>
                    <a:pt x="2199774" y="1231259"/>
                  </a:cubicBezTo>
                  <a:close/>
                  <a:moveTo>
                    <a:pt x="815432" y="39382"/>
                  </a:moveTo>
                  <a:cubicBezTo>
                    <a:pt x="792913" y="124550"/>
                    <a:pt x="781644" y="213975"/>
                    <a:pt x="781644" y="306031"/>
                  </a:cubicBezTo>
                  <a:cubicBezTo>
                    <a:pt x="781644" y="915669"/>
                    <a:pt x="1275853" y="1409878"/>
                    <a:pt x="1885491" y="1409878"/>
                  </a:cubicBezTo>
                  <a:cubicBezTo>
                    <a:pt x="1985397" y="1409878"/>
                    <a:pt x="2082202" y="1396606"/>
                    <a:pt x="2173907" y="1370494"/>
                  </a:cubicBezTo>
                  <a:cubicBezTo>
                    <a:pt x="2055810" y="1851467"/>
                    <a:pt x="1621429" y="2207692"/>
                    <a:pt x="1103847" y="2207692"/>
                  </a:cubicBezTo>
                  <a:cubicBezTo>
                    <a:pt x="494209" y="2207692"/>
                    <a:pt x="0" y="1713483"/>
                    <a:pt x="0" y="1103845"/>
                  </a:cubicBezTo>
                  <a:cubicBezTo>
                    <a:pt x="0" y="594112"/>
                    <a:pt x="345503" y="165076"/>
                    <a:pt x="815432" y="39382"/>
                  </a:cubicBezTo>
                  <a:close/>
                  <a:moveTo>
                    <a:pt x="937859" y="13805"/>
                  </a:moveTo>
                  <a:lnTo>
                    <a:pt x="815433" y="39382"/>
                  </a:lnTo>
                  <a:cubicBezTo>
                    <a:pt x="855095" y="27337"/>
                    <a:pt x="895991" y="18718"/>
                    <a:pt x="937859" y="13805"/>
                  </a:cubicBezTo>
                  <a:close/>
                  <a:moveTo>
                    <a:pt x="1103792" y="1"/>
                  </a:moveTo>
                  <a:lnTo>
                    <a:pt x="968896" y="9068"/>
                  </a:lnTo>
                  <a:cubicBezTo>
                    <a:pt x="1013034" y="2780"/>
                    <a:pt x="1058088" y="0"/>
                    <a:pt x="1103792" y="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dirty="0">
                <a:solidFill>
                  <a:sysClr val="windowText" lastClr="000000"/>
                </a:solidFill>
              </a:endParaRPr>
            </a:p>
          </p:txBody>
        </p:sp>
      </p:grpSp>
      <p:sp>
        <p:nvSpPr>
          <p:cNvPr id="24" name="椭圆 23"/>
          <p:cNvSpPr/>
          <p:nvPr/>
        </p:nvSpPr>
        <p:spPr>
          <a:xfrm>
            <a:off x="4675366" y="2295763"/>
            <a:ext cx="2892956" cy="2744797"/>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endParaRPr lang="zh-CN" altLang="en-US" sz="2400" kern="0">
              <a:solidFill>
                <a:sysClr val="windowText" lastClr="000000"/>
              </a:solidFill>
            </a:endParaRPr>
          </a:p>
        </p:txBody>
      </p:sp>
      <p:sp>
        <p:nvSpPr>
          <p:cNvPr id="30" name="TextBox 29"/>
          <p:cNvSpPr txBox="1"/>
          <p:nvPr/>
        </p:nvSpPr>
        <p:spPr>
          <a:xfrm>
            <a:off x="1613780" y="2692445"/>
            <a:ext cx="1484818" cy="1981248"/>
          </a:xfrm>
          <a:prstGeom prst="rect">
            <a:avLst/>
          </a:prstGeom>
          <a:noFill/>
        </p:spPr>
        <p:txBody>
          <a:bodyPr wrap="square" rtlCol="0">
            <a:spAutoFit/>
          </a:bodyPr>
          <a:lstStyle/>
          <a:p>
            <a:pPr defTabSz="1219170">
              <a:lnSpc>
                <a:spcPct val="130000"/>
              </a:lnSpc>
              <a:spcBef>
                <a:spcPts val="800"/>
              </a:spcBef>
            </a:pPr>
            <a:r>
              <a:rPr lang="zh-CN" altLang="en-US" sz="1600" kern="0" dirty="0">
                <a:solidFill>
                  <a:schemeClr val="bg1"/>
                </a:solidFill>
              </a:rPr>
              <a:t>提出了一种有效的启发式算法用于确定</a:t>
            </a:r>
            <a:r>
              <a:rPr lang="en-US" altLang="zh-CN" sz="1600" kern="0" dirty="0">
                <a:solidFill>
                  <a:schemeClr val="bg1"/>
                </a:solidFill>
              </a:rPr>
              <a:t>R&amp;D</a:t>
            </a:r>
            <a:r>
              <a:rPr lang="zh-CN" altLang="en-US" sz="1600" kern="0" dirty="0">
                <a:solidFill>
                  <a:schemeClr val="bg1"/>
                </a:solidFill>
              </a:rPr>
              <a:t>传感器的位置和旋转时间表。</a:t>
            </a:r>
          </a:p>
        </p:txBody>
      </p:sp>
      <mc:AlternateContent xmlns:mc="http://schemas.openxmlformats.org/markup-compatibility/2006" xmlns:a14="http://schemas.microsoft.com/office/drawing/2010/main">
        <mc:Choice Requires="a14">
          <p:sp>
            <p:nvSpPr>
              <p:cNvPr id="32" name="TextBox 31"/>
              <p:cNvSpPr txBox="1"/>
              <p:nvPr/>
            </p:nvSpPr>
            <p:spPr>
              <a:xfrm flipH="1">
                <a:off x="9086932" y="2739331"/>
                <a:ext cx="1761612" cy="1662250"/>
              </a:xfrm>
              <a:prstGeom prst="rect">
                <a:avLst/>
              </a:prstGeom>
              <a:noFill/>
            </p:spPr>
            <p:txBody>
              <a:bodyPr wrap="square" rtlCol="0">
                <a:spAutoFit/>
              </a:bodyPr>
              <a:lstStyle/>
              <a:p>
                <a:pPr defTabSz="1219170">
                  <a:lnSpc>
                    <a:spcPct val="130000"/>
                  </a:lnSpc>
                  <a:spcBef>
                    <a:spcPts val="800"/>
                  </a:spcBef>
                </a:pPr>
                <a14:m>
                  <m:oMath xmlns:m="http://schemas.openxmlformats.org/officeDocument/2006/math">
                    <m:r>
                      <a:rPr lang="zh-CN" altLang="en-US" sz="1600" i="1" kern="0" smtClean="0">
                        <a:solidFill>
                          <a:schemeClr val="bg1"/>
                        </a:solidFill>
                        <a:latin typeface="Cambria Math" panose="02040503050406030204" pitchFamily="18" charset="0"/>
                      </a:rPr>
                      <m:t>计算一系列</m:t>
                    </m:r>
                  </m:oMath>
                </a14:m>
                <a:r>
                  <a:rPr lang="zh-CN" altLang="en-US" sz="1600" kern="0" dirty="0">
                    <a:solidFill>
                      <a:schemeClr val="bg1"/>
                    </a:solidFill>
                  </a:rPr>
                  <a:t>最小的磁盘区域，并将合适的</a:t>
                </a:r>
                <a:r>
                  <a:rPr lang="en-US" altLang="zh-CN" sz="1600" kern="0" dirty="0">
                    <a:solidFill>
                      <a:schemeClr val="bg1"/>
                    </a:solidFill>
                  </a:rPr>
                  <a:t>R&amp;D</a:t>
                </a:r>
                <a:r>
                  <a:rPr lang="zh-CN" altLang="en-US" sz="1600" kern="0" dirty="0">
                    <a:solidFill>
                      <a:schemeClr val="bg1"/>
                    </a:solidFill>
                  </a:rPr>
                  <a:t>传感器放在这些磁盘区域上。</a:t>
                </a:r>
              </a:p>
            </p:txBody>
          </p:sp>
        </mc:Choice>
        <mc:Fallback xmlns="">
          <p:sp>
            <p:nvSpPr>
              <p:cNvPr id="32" name="TextBox 31"/>
              <p:cNvSpPr txBox="1">
                <a:spLocks noRot="1" noChangeAspect="1" noMove="1" noResize="1" noEditPoints="1" noAdjustHandles="1" noChangeArrowheads="1" noChangeShapeType="1" noTextEdit="1"/>
              </p:cNvSpPr>
              <p:nvPr/>
            </p:nvSpPr>
            <p:spPr>
              <a:xfrm flipH="1">
                <a:off x="9086932" y="2739331"/>
                <a:ext cx="1761612" cy="1662250"/>
              </a:xfrm>
              <a:prstGeom prst="rect">
                <a:avLst/>
              </a:prstGeom>
              <a:blipFill>
                <a:blip r:embed="rId4"/>
                <a:stretch>
                  <a:fillRect l="-2076" b="-3663"/>
                </a:stretch>
              </a:blipFill>
            </p:spPr>
            <p:txBody>
              <a:bodyPr/>
              <a:lstStyle/>
              <a:p>
                <a:r>
                  <a:rPr lang="zh-CN" altLang="en-US">
                    <a:noFill/>
                  </a:rPr>
                  <a:t> </a:t>
                </a:r>
              </a:p>
            </p:txBody>
          </p:sp>
        </mc:Fallback>
      </mc:AlternateContent>
      <p:sp>
        <p:nvSpPr>
          <p:cNvPr id="35" name="文本占位符 7"/>
          <p:cNvSpPr>
            <a:spLocks noGrp="1"/>
          </p:cNvSpPr>
          <p:nvPr>
            <p:ph type="body" sz="quarter" idx="15"/>
          </p:nvPr>
        </p:nvSpPr>
        <p:spPr>
          <a:xfrm>
            <a:off x="695402" y="57750"/>
            <a:ext cx="11496598" cy="1569660"/>
          </a:xfrm>
        </p:spPr>
        <p:txBody>
          <a:bodyPr/>
          <a:lstStyle/>
          <a:p>
            <a:r>
              <a:rPr lang="en-US" altLang="zh-CN" dirty="0"/>
              <a:t>1.1.2 Deploying R&amp;D sensors to monitor heterogeneous objects and accomplish temporal coverage-</a:t>
            </a:r>
            <a:r>
              <a:rPr lang="zh-CN" altLang="en-US" dirty="0"/>
              <a:t>部署</a:t>
            </a:r>
            <a:r>
              <a:rPr lang="en-US" altLang="zh-CN" dirty="0"/>
              <a:t>R&amp;D</a:t>
            </a:r>
            <a:r>
              <a:rPr lang="zh-CN" altLang="en-US" dirty="0"/>
              <a:t>传感器监控异构对象并完成时间覆盖 </a:t>
            </a:r>
            <a:endParaRPr lang="en-US" altLang="zh-CN" dirty="0"/>
          </a:p>
        </p:txBody>
      </p:sp>
      <p:sp>
        <p:nvSpPr>
          <p:cNvPr id="4" name="文本框 3">
            <a:extLst>
              <a:ext uri="{FF2B5EF4-FFF2-40B4-BE49-F238E27FC236}">
                <a16:creationId xmlns:a16="http://schemas.microsoft.com/office/drawing/2014/main" id="{38566036-05CD-4BA8-99A5-B91D7BC813C4}"/>
              </a:ext>
            </a:extLst>
          </p:cNvPr>
          <p:cNvSpPr txBox="1"/>
          <p:nvPr/>
        </p:nvSpPr>
        <p:spPr>
          <a:xfrm>
            <a:off x="6054439" y="3466407"/>
            <a:ext cx="65" cy="216662"/>
          </a:xfrm>
          <a:prstGeom prst="rect">
            <a:avLst/>
          </a:prstGeom>
          <a:noFill/>
        </p:spPr>
        <p:txBody>
          <a:bodyPr wrap="none" lIns="0" tIns="0" rIns="0" bIns="0"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2" name="箭头: 右 1">
            <a:extLst>
              <a:ext uri="{FF2B5EF4-FFF2-40B4-BE49-F238E27FC236}">
                <a16:creationId xmlns:a16="http://schemas.microsoft.com/office/drawing/2014/main" id="{A1785E18-1808-478D-A0C3-DD8CBF6B84EC}"/>
              </a:ext>
            </a:extLst>
          </p:cNvPr>
          <p:cNvSpPr/>
          <p:nvPr/>
        </p:nvSpPr>
        <p:spPr>
          <a:xfrm>
            <a:off x="3177493" y="3331465"/>
            <a:ext cx="1497873" cy="47798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245685D7-1482-44AE-8ED6-DFC5BAACABFD}"/>
              </a:ext>
            </a:extLst>
          </p:cNvPr>
          <p:cNvSpPr/>
          <p:nvPr/>
        </p:nvSpPr>
        <p:spPr>
          <a:xfrm rot="10800000">
            <a:off x="7578690" y="3361475"/>
            <a:ext cx="1497873" cy="477982"/>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DB03B55-C5AB-44F5-BCFD-71ABECFFA958}"/>
              </a:ext>
            </a:extLst>
          </p:cNvPr>
          <p:cNvSpPr txBox="1"/>
          <p:nvPr/>
        </p:nvSpPr>
        <p:spPr>
          <a:xfrm>
            <a:off x="5444589" y="3172325"/>
            <a:ext cx="1497873" cy="777457"/>
          </a:xfrm>
          <a:prstGeom prst="rect">
            <a:avLst/>
          </a:prstGeom>
          <a:noFill/>
        </p:spPr>
        <p:txBody>
          <a:bodyPr wrap="square" rtlCol="0">
            <a:spAutoFit/>
          </a:bodyPr>
          <a:lstStyle/>
          <a:p>
            <a:pPr algn="ct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减少网络部署成本</a:t>
            </a:r>
          </a:p>
        </p:txBody>
      </p:sp>
    </p:spTree>
    <p:extLst>
      <p:ext uri="{BB962C8B-B14F-4D97-AF65-F5344CB8AC3E}">
        <p14:creationId xmlns:p14="http://schemas.microsoft.com/office/powerpoint/2010/main" val="50951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ACBE9E9-083B-4FD4-A108-7AA75B9BFD02}"/>
              </a:ext>
            </a:extLst>
          </p:cNvPr>
          <p:cNvSpPr>
            <a:spLocks noGrp="1"/>
          </p:cNvSpPr>
          <p:nvPr>
            <p:ph type="body" sz="quarter" idx="15"/>
          </p:nvPr>
        </p:nvSpPr>
        <p:spPr>
          <a:xfrm>
            <a:off x="695401" y="57750"/>
            <a:ext cx="11806941" cy="584775"/>
          </a:xfrm>
        </p:spPr>
        <p:txBody>
          <a:bodyPr/>
          <a:lstStyle/>
          <a:p>
            <a:r>
              <a:rPr lang="en-US" altLang="zh-CN" dirty="0"/>
              <a:t>1.2.1 </a:t>
            </a:r>
            <a:r>
              <a:rPr lang="zh-CN" altLang="en-US" dirty="0"/>
              <a:t>基于拍卖的无线传感器网络目标跟踪自适应传感器激活算法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442A072-C67B-4F9B-B0C9-1B925B8A4596}"/>
                  </a:ext>
                </a:extLst>
              </p:cNvPr>
              <p:cNvSpPr txBox="1"/>
              <p:nvPr/>
            </p:nvSpPr>
            <p:spPr>
              <a:xfrm>
                <a:off x="1695795" y="1479665"/>
                <a:ext cx="7232073" cy="1529265"/>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提出了传感器聚类的概念，同时每个聚类都有一个</a:t>
                </a:r>
                <a:r>
                  <a:rPr lang="en-US" altLang="zh-CN" kern="0" dirty="0">
                    <a:latin typeface="微软雅黑" panose="020B0503020204020204" pitchFamily="34" charset="-122"/>
                    <a:ea typeface="微软雅黑" panose="020B0503020204020204" pitchFamily="34" charset="-122"/>
                    <a:cs typeface="+mn-ea"/>
                    <a:sym typeface="+mn-lt"/>
                  </a:rPr>
                  <a:t>CH(Cluster Head)</a:t>
                </a:r>
                <a:r>
                  <a:rPr lang="zh-CN" altLang="en-US" kern="0" dirty="0">
                    <a:latin typeface="微软雅黑" panose="020B0503020204020204" pitchFamily="34" charset="-122"/>
                    <a:ea typeface="微软雅黑" panose="020B0503020204020204" pitchFamily="34" charset="-122"/>
                    <a:cs typeface="+mn-ea"/>
                    <a:sym typeface="+mn-lt"/>
                  </a:rPr>
                  <a:t>，</a:t>
                </a:r>
                <a:r>
                  <a:rPr lang="en-US" altLang="zh-CN" kern="0" dirty="0">
                    <a:latin typeface="微软雅黑" panose="020B0503020204020204" pitchFamily="34" charset="-122"/>
                    <a:ea typeface="微软雅黑" panose="020B0503020204020204" pitchFamily="34" charset="-122"/>
                    <a:cs typeface="+mn-ea"/>
                    <a:sym typeface="+mn-lt"/>
                  </a:rPr>
                  <a:t>CH</a:t>
                </a:r>
                <a:r>
                  <a:rPr lang="zh-CN" altLang="en-US" kern="0" dirty="0">
                    <a:latin typeface="微软雅黑" panose="020B0503020204020204" pitchFamily="34" charset="-122"/>
                    <a:ea typeface="微软雅黑" panose="020B0503020204020204" pitchFamily="34" charset="-122"/>
                    <a:cs typeface="+mn-ea"/>
                    <a:sym typeface="+mn-lt"/>
                  </a:rPr>
                  <a:t>的选择对于能耗的影响比较大，本文中提出了一种基于拍卖的方式，</a:t>
                </a:r>
                <a:r>
                  <a:rPr lang="en-US" altLang="zh-CN" kern="0" dirty="0">
                    <a:latin typeface="微软雅黑" panose="020B0503020204020204" pitchFamily="34" charset="-122"/>
                    <a:ea typeface="微软雅黑" panose="020B0503020204020204" pitchFamily="34" charset="-122"/>
                    <a:cs typeface="+mn-ea"/>
                    <a:sym typeface="+mn-lt"/>
                  </a:rPr>
                  <a:t>CH</a:t>
                </a:r>
                <a:r>
                  <a:rPr lang="zh-CN" altLang="en-US" kern="0" dirty="0">
                    <a:latin typeface="微软雅黑" panose="020B0503020204020204" pitchFamily="34" charset="-122"/>
                    <a:ea typeface="微软雅黑" panose="020B0503020204020204" pitchFamily="34" charset="-122"/>
                    <a:cs typeface="+mn-ea"/>
                    <a:sym typeface="+mn-lt"/>
                  </a:rPr>
                  <a:t>会发送一个拍卖消息给那些</a:t>
                </a:r>
                <a14:m>
                  <m:oMath xmlns:m="http://schemas.openxmlformats.org/officeDocument/2006/math">
                    <m:sSub>
                      <m:sSubPr>
                        <m:ctrlPr>
                          <a:rPr lang="en-US" altLang="zh-CN" i="1" kern="0" smtClean="0">
                            <a:latin typeface="Cambria Math" panose="02040503050406030204" pitchFamily="18" charset="0"/>
                            <a:ea typeface="微软雅黑" panose="020B0503020204020204" pitchFamily="34" charset="-122"/>
                            <a:cs typeface="+mn-ea"/>
                            <a:sym typeface="+mn-lt"/>
                          </a:rPr>
                        </m:ctrlPr>
                      </m:sSubPr>
                      <m:e>
                        <m:r>
                          <a:rPr lang="en-US" altLang="zh-CN" b="0" i="1" kern="0" smtClean="0">
                            <a:latin typeface="Cambria Math" panose="02040503050406030204" pitchFamily="18" charset="0"/>
                            <a:ea typeface="微软雅黑" panose="020B0503020204020204" pitchFamily="34" charset="-122"/>
                            <a:cs typeface="+mn-ea"/>
                            <a:sym typeface="+mn-lt"/>
                          </a:rPr>
                          <m:t>𝑝𝑑</m:t>
                        </m:r>
                      </m:e>
                      <m:sub>
                        <m:r>
                          <a:rPr lang="en-US" altLang="zh-CN" b="0" i="1" kern="0" smtClean="0">
                            <a:latin typeface="Cambria Math" panose="02040503050406030204" pitchFamily="18" charset="0"/>
                            <a:ea typeface="微软雅黑" panose="020B0503020204020204" pitchFamily="34" charset="-122"/>
                            <a:cs typeface="+mn-ea"/>
                            <a:sym typeface="+mn-lt"/>
                          </a:rPr>
                          <m:t>𝑖</m:t>
                        </m:r>
                      </m:sub>
                    </m:sSub>
                    <m:r>
                      <a:rPr lang="en-US" altLang="zh-CN" i="1" kern="0" smtClean="0">
                        <a:latin typeface="Cambria Math" panose="02040503050406030204" pitchFamily="18" charset="0"/>
                        <a:ea typeface="Cambria Math" panose="02040503050406030204" pitchFamily="18" charset="0"/>
                        <a:cs typeface="+mn-ea"/>
                        <a:sym typeface="+mn-lt"/>
                      </a:rPr>
                      <m:t>≤</m:t>
                    </m:r>
                    <m:sSub>
                      <m:sSubPr>
                        <m:ctrlPr>
                          <a:rPr lang="en-US" altLang="zh-CN" i="1" kern="0" smtClean="0">
                            <a:latin typeface="Cambria Math" panose="02040503050406030204" pitchFamily="18" charset="0"/>
                            <a:ea typeface="Cambria Math" panose="02040503050406030204" pitchFamily="18" charset="0"/>
                            <a:cs typeface="+mn-ea"/>
                            <a:sym typeface="+mn-lt"/>
                          </a:rPr>
                        </m:ctrlPr>
                      </m:sSubPr>
                      <m:e>
                        <m:r>
                          <a:rPr lang="en-US" altLang="zh-CN" b="0" i="1" kern="0" smtClean="0">
                            <a:latin typeface="Cambria Math" panose="02040503050406030204" pitchFamily="18" charset="0"/>
                            <a:ea typeface="Cambria Math" panose="02040503050406030204" pitchFamily="18" charset="0"/>
                            <a:cs typeface="+mn-ea"/>
                            <a:sym typeface="+mn-lt"/>
                          </a:rPr>
                          <m:t>𝑅</m:t>
                        </m:r>
                      </m:e>
                      <m:sub>
                        <m:r>
                          <a:rPr lang="en-US" altLang="zh-CN" b="0" i="1" kern="0" smtClean="0">
                            <a:latin typeface="Cambria Math" panose="02040503050406030204" pitchFamily="18" charset="0"/>
                            <a:ea typeface="Cambria Math" panose="02040503050406030204" pitchFamily="18" charset="0"/>
                            <a:cs typeface="+mn-ea"/>
                            <a:sym typeface="+mn-lt"/>
                          </a:rPr>
                          <m:t>𝑝𝑟</m:t>
                        </m:r>
                      </m:sub>
                    </m:sSub>
                    <m:r>
                      <a:rPr lang="zh-CN" altLang="en-US" i="1" kern="0">
                        <a:latin typeface="Cambria Math" panose="02040503050406030204" pitchFamily="18" charset="0"/>
                        <a:ea typeface="Cambria Math" panose="02040503050406030204" pitchFamily="18" charset="0"/>
                        <a:cs typeface="+mn-ea"/>
                        <a:sym typeface="+mn-lt"/>
                      </a:rPr>
                      <m:t>的</m:t>
                    </m:r>
                  </m:oMath>
                </a14:m>
                <a:r>
                  <a:rPr lang="zh-CN" altLang="en-US" kern="0" dirty="0">
                    <a:latin typeface="微软雅黑" panose="020B0503020204020204" pitchFamily="34" charset="-122"/>
                    <a:ea typeface="微软雅黑" panose="020B0503020204020204" pitchFamily="34" charset="-122"/>
                    <a:cs typeface="+mn-ea"/>
                    <a:sym typeface="+mn-lt"/>
                  </a:rPr>
                  <a:t>节点，</a:t>
                </a:r>
                <a:r>
                  <a:rPr lang="en-US" altLang="zh-CN" kern="0" dirty="0">
                    <a:latin typeface="微软雅黑" panose="020B0503020204020204" pitchFamily="34" charset="-122"/>
                    <a:ea typeface="微软雅黑" panose="020B0503020204020204" pitchFamily="34" charset="-122"/>
                    <a:cs typeface="+mn-ea"/>
                    <a:sym typeface="+mn-lt"/>
                  </a:rPr>
                  <a:t>bid</a:t>
                </a:r>
                <a:r>
                  <a:rPr lang="zh-CN" altLang="en-US" kern="0" dirty="0">
                    <a:latin typeface="微软雅黑" panose="020B0503020204020204" pitchFamily="34" charset="-122"/>
                    <a:ea typeface="微软雅黑" panose="020B0503020204020204" pitchFamily="34" charset="-122"/>
                    <a:cs typeface="+mn-ea"/>
                    <a:sym typeface="+mn-lt"/>
                  </a:rPr>
                  <a:t>最大的被选择成为下一个</a:t>
                </a:r>
                <a:r>
                  <a:rPr lang="en-US" altLang="zh-CN" kern="0" dirty="0">
                    <a:latin typeface="微软雅黑" panose="020B0503020204020204" pitchFamily="34" charset="-122"/>
                    <a:ea typeface="微软雅黑" panose="020B0503020204020204" pitchFamily="34" charset="-122"/>
                    <a:cs typeface="+mn-ea"/>
                    <a:sym typeface="+mn-lt"/>
                  </a:rPr>
                  <a:t>CH</a:t>
                </a:r>
                <a:r>
                  <a:rPr lang="zh-CN" altLang="en-US" kern="0" dirty="0">
                    <a:latin typeface="微软雅黑" panose="020B0503020204020204" pitchFamily="34" charset="-122"/>
                    <a:ea typeface="微软雅黑" panose="020B0503020204020204" pitchFamily="34" charset="-122"/>
                    <a:cs typeface="+mn-ea"/>
                    <a:sym typeface="+mn-lt"/>
                  </a:rPr>
                  <a:t>，其他合适的传感器作为一个新的聚类。</a:t>
                </a:r>
                <a:endParaRPr lang="en-US" altLang="zh-CN"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4" name="文本框 3">
                <a:extLst>
                  <a:ext uri="{FF2B5EF4-FFF2-40B4-BE49-F238E27FC236}">
                    <a16:creationId xmlns:a16="http://schemas.microsoft.com/office/drawing/2014/main" id="{D442A072-C67B-4F9B-B0C9-1B925B8A4596}"/>
                  </a:ext>
                </a:extLst>
              </p:cNvPr>
              <p:cNvSpPr txBox="1">
                <a:spLocks noRot="1" noChangeAspect="1" noMove="1" noResize="1" noEditPoints="1" noAdjustHandles="1" noChangeArrowheads="1" noChangeShapeType="1" noTextEdit="1"/>
              </p:cNvSpPr>
              <p:nvPr/>
            </p:nvSpPr>
            <p:spPr>
              <a:xfrm>
                <a:off x="1695795" y="1479665"/>
                <a:ext cx="7232073" cy="1529265"/>
              </a:xfrm>
              <a:prstGeom prst="rect">
                <a:avLst/>
              </a:prstGeom>
              <a:blipFill>
                <a:blip r:embed="rId3"/>
                <a:stretch>
                  <a:fillRect l="-674" r="-2527" b="-55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883A0A7-E5CB-4950-873F-D4F89BF24491}"/>
              </a:ext>
            </a:extLst>
          </p:cNvPr>
          <p:cNvPicPr>
            <a:picLocks noChangeAspect="1"/>
          </p:cNvPicPr>
          <p:nvPr/>
        </p:nvPicPr>
        <p:blipFill>
          <a:blip r:embed="rId4"/>
          <a:stretch>
            <a:fillRect/>
          </a:stretch>
        </p:blipFill>
        <p:spPr>
          <a:xfrm>
            <a:off x="1695795" y="3087166"/>
            <a:ext cx="4228571" cy="761905"/>
          </a:xfrm>
          <a:prstGeom prst="rect">
            <a:avLst/>
          </a:prstGeom>
        </p:spPr>
      </p:pic>
      <p:pic>
        <p:nvPicPr>
          <p:cNvPr id="6" name="图片 5">
            <a:extLst>
              <a:ext uri="{FF2B5EF4-FFF2-40B4-BE49-F238E27FC236}">
                <a16:creationId xmlns:a16="http://schemas.microsoft.com/office/drawing/2014/main" id="{0ABFBC5B-5447-4306-99B8-646525DA42D0}"/>
              </a:ext>
            </a:extLst>
          </p:cNvPr>
          <p:cNvPicPr>
            <a:picLocks noChangeAspect="1"/>
          </p:cNvPicPr>
          <p:nvPr/>
        </p:nvPicPr>
        <p:blipFill>
          <a:blip r:embed="rId5"/>
          <a:stretch>
            <a:fillRect/>
          </a:stretch>
        </p:blipFill>
        <p:spPr>
          <a:xfrm>
            <a:off x="1695795" y="4610975"/>
            <a:ext cx="4057143" cy="1609524"/>
          </a:xfrm>
          <a:prstGeom prst="rect">
            <a:avLst/>
          </a:prstGeom>
        </p:spPr>
      </p:pic>
      <p:pic>
        <p:nvPicPr>
          <p:cNvPr id="7" name="图片 6">
            <a:extLst>
              <a:ext uri="{FF2B5EF4-FFF2-40B4-BE49-F238E27FC236}">
                <a16:creationId xmlns:a16="http://schemas.microsoft.com/office/drawing/2014/main" id="{6061D889-A2A4-4EB1-802F-D132D1A9B3DC}"/>
              </a:ext>
            </a:extLst>
          </p:cNvPr>
          <p:cNvPicPr>
            <a:picLocks noChangeAspect="1"/>
          </p:cNvPicPr>
          <p:nvPr/>
        </p:nvPicPr>
        <p:blipFill>
          <a:blip r:embed="rId6"/>
          <a:stretch>
            <a:fillRect/>
          </a:stretch>
        </p:blipFill>
        <p:spPr>
          <a:xfrm>
            <a:off x="7280515" y="5053832"/>
            <a:ext cx="2219048" cy="723810"/>
          </a:xfrm>
          <a:prstGeom prst="rect">
            <a:avLst/>
          </a:prstGeom>
        </p:spPr>
      </p:pic>
      <p:sp>
        <p:nvSpPr>
          <p:cNvPr id="8" name="箭头: 右 7">
            <a:extLst>
              <a:ext uri="{FF2B5EF4-FFF2-40B4-BE49-F238E27FC236}">
                <a16:creationId xmlns:a16="http://schemas.microsoft.com/office/drawing/2014/main" id="{240FFDED-A1BC-43F2-9E32-0497554EF6DC}"/>
              </a:ext>
            </a:extLst>
          </p:cNvPr>
          <p:cNvSpPr/>
          <p:nvPr/>
        </p:nvSpPr>
        <p:spPr>
          <a:xfrm>
            <a:off x="5394241" y="5171346"/>
            <a:ext cx="1803864" cy="465819"/>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B94DDCA-D2D6-4B40-981D-799BEE9EAF11}"/>
              </a:ext>
            </a:extLst>
          </p:cNvPr>
          <p:cNvSpPr txBox="1"/>
          <p:nvPr/>
        </p:nvSpPr>
        <p:spPr>
          <a:xfrm>
            <a:off x="7280515" y="3833518"/>
            <a:ext cx="3857822" cy="777457"/>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只有在聚类中的传感器是被激活的，其他的都处于休眠状态。</a:t>
            </a:r>
          </a:p>
        </p:txBody>
      </p:sp>
    </p:spTree>
    <p:extLst>
      <p:ext uri="{BB962C8B-B14F-4D97-AF65-F5344CB8AC3E}">
        <p14:creationId xmlns:p14="http://schemas.microsoft.com/office/powerpoint/2010/main" val="27474678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ACBE9E9-083B-4FD4-A108-7AA75B9BFD02}"/>
              </a:ext>
            </a:extLst>
          </p:cNvPr>
          <p:cNvSpPr>
            <a:spLocks noGrp="1"/>
          </p:cNvSpPr>
          <p:nvPr>
            <p:ph type="body" sz="quarter" idx="15"/>
          </p:nvPr>
        </p:nvSpPr>
        <p:spPr>
          <a:xfrm>
            <a:off x="695401" y="57750"/>
            <a:ext cx="11496599" cy="1077218"/>
          </a:xfrm>
        </p:spPr>
        <p:txBody>
          <a:bodyPr/>
          <a:lstStyle/>
          <a:p>
            <a:r>
              <a:rPr lang="en-US" altLang="zh-CN" dirty="0"/>
              <a:t>1.2.2 </a:t>
            </a:r>
            <a:r>
              <a:rPr lang="zh-CN" altLang="en-US" dirty="0"/>
              <a:t>基于</a:t>
            </a:r>
            <a:r>
              <a:rPr lang="en-US" altLang="zh-CN" dirty="0"/>
              <a:t>EKF</a:t>
            </a:r>
            <a:r>
              <a:rPr lang="zh-CN" altLang="en-US" dirty="0"/>
              <a:t>的水下纯方位目标跟踪双阵列跟踪算法</a:t>
            </a:r>
            <a:r>
              <a:rPr lang="en-US" altLang="zh-CN" dirty="0"/>
              <a:t>-</a:t>
            </a:r>
            <a:r>
              <a:rPr lang="zh-CN" altLang="en-US" dirty="0"/>
              <a:t>卡尔曼滤波器</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21C2DEA-E883-40EC-B8DD-6280AD85F22B}"/>
                  </a:ext>
                </a:extLst>
              </p:cNvPr>
              <p:cNvSpPr txBox="1"/>
              <p:nvPr/>
            </p:nvSpPr>
            <p:spPr>
              <a:xfrm>
                <a:off x="887730" y="1470168"/>
                <a:ext cx="2084070" cy="1201932"/>
              </a:xfrm>
              <a:prstGeom prst="rect">
                <a:avLst/>
              </a:prstGeom>
              <a:noFill/>
            </p:spPr>
            <p:txBody>
              <a:bodyPr wrap="squar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acc>
                        <m:accPr>
                          <m:chr m:val="̂"/>
                          <m:ctrlPr>
                            <a:rPr lang="en-US" altLang="zh-CN" sz="4000" b="0" i="1" kern="0" smtClean="0">
                              <a:latin typeface="Cambria Math" panose="02040503050406030204" pitchFamily="18" charset="0"/>
                              <a:ea typeface="微软雅黑" panose="020B0503020204020204" pitchFamily="34" charset="-122"/>
                              <a:cs typeface="+mn-ea"/>
                              <a:sym typeface="+mn-lt"/>
                            </a:rPr>
                          </m:ctrlPr>
                        </m:accPr>
                        <m:e>
                          <m:r>
                            <a:rPr lang="en-US" altLang="zh-CN" sz="4000" b="0" i="1" kern="0" smtClean="0">
                              <a:latin typeface="Cambria Math" panose="02040503050406030204" pitchFamily="18" charset="0"/>
                              <a:ea typeface="微软雅黑" panose="020B0503020204020204" pitchFamily="34" charset="-122"/>
                              <a:cs typeface="+mn-ea"/>
                              <a:sym typeface="+mn-lt"/>
                            </a:rPr>
                            <m:t>𝑥</m:t>
                          </m:r>
                        </m:e>
                      </m:acc>
                      <m:r>
                        <a:rPr lang="en-US" altLang="zh-CN" sz="4000" b="0" i="0" kern="0" smtClean="0">
                          <a:latin typeface="Cambria Math" panose="02040503050406030204" pitchFamily="18" charset="0"/>
                          <a:ea typeface="微软雅黑" panose="020B0503020204020204" pitchFamily="34" charset="-122"/>
                          <a:cs typeface="+mn-ea"/>
                          <a:sym typeface="+mn-lt"/>
                        </a:rPr>
                        <m:t>=</m:t>
                      </m:r>
                      <m:d>
                        <m:dPr>
                          <m:begChr m:val="["/>
                          <m:endChr m:val="]"/>
                          <m:ctrlPr>
                            <a:rPr lang="en-US" altLang="zh-CN" sz="4000" b="0" i="1" kern="0" smtClean="0">
                              <a:latin typeface="Cambria Math" panose="02040503050406030204" pitchFamily="18" charset="0"/>
                              <a:ea typeface="微软雅黑" panose="020B0503020204020204" pitchFamily="34" charset="-122"/>
                              <a:cs typeface="+mn-ea"/>
                              <a:sym typeface="+mn-lt"/>
                            </a:rPr>
                          </m:ctrlPr>
                        </m:dPr>
                        <m:e>
                          <m:m>
                            <m:mPr>
                              <m:mcs>
                                <m:mc>
                                  <m:mcPr>
                                    <m:count m:val="1"/>
                                    <m:mcJc m:val="center"/>
                                  </m:mcPr>
                                </m:mc>
                              </m:mcs>
                              <m:ctrlPr>
                                <a:rPr lang="en-US" altLang="zh-CN" sz="4000" i="1" kern="0">
                                  <a:latin typeface="Cambria Math" panose="02040503050406030204" pitchFamily="18" charset="0"/>
                                  <a:ea typeface="微软雅黑" panose="020B0503020204020204" pitchFamily="34" charset="-122"/>
                                  <a:cs typeface="+mn-ea"/>
                                  <a:sym typeface="+mn-lt"/>
                                </a:rPr>
                              </m:ctrlPr>
                            </m:mPr>
                            <m:mr>
                              <m:e>
                                <m:r>
                                  <m:rPr>
                                    <m:brk m:alnAt="7"/>
                                  </m:rPr>
                                  <a:rPr lang="en-US" altLang="zh-CN" sz="4000" i="1" kern="0">
                                    <a:latin typeface="Cambria Math" panose="02040503050406030204" pitchFamily="18" charset="0"/>
                                    <a:ea typeface="微软雅黑" panose="020B0503020204020204" pitchFamily="34" charset="-122"/>
                                    <a:cs typeface="+mn-ea"/>
                                    <a:sym typeface="+mn-lt"/>
                                  </a:rPr>
                                  <m:t>𝑝</m:t>
                                </m:r>
                              </m:e>
                            </m:mr>
                            <m:mr>
                              <m:e>
                                <m:r>
                                  <a:rPr lang="en-US" altLang="zh-CN" sz="4000" i="1" kern="0">
                                    <a:latin typeface="Cambria Math" panose="02040503050406030204" pitchFamily="18" charset="0"/>
                                    <a:ea typeface="微软雅黑" panose="020B0503020204020204" pitchFamily="34" charset="-122"/>
                                    <a:cs typeface="+mn-ea"/>
                                    <a:sym typeface="+mn-lt"/>
                                  </a:rPr>
                                  <m:t>𝑣</m:t>
                                </m:r>
                              </m:e>
                            </m:mr>
                          </m:m>
                        </m:e>
                      </m:d>
                    </m:oMath>
                  </m:oMathPara>
                </a14:m>
                <a:endParaRPr lang="zh-CN" altLang="en-US" sz="40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2" name="文本框 1">
                <a:extLst>
                  <a:ext uri="{FF2B5EF4-FFF2-40B4-BE49-F238E27FC236}">
                    <a16:creationId xmlns:a16="http://schemas.microsoft.com/office/drawing/2014/main" id="{321C2DEA-E883-40EC-B8DD-6280AD85F22B}"/>
                  </a:ext>
                </a:extLst>
              </p:cNvPr>
              <p:cNvSpPr txBox="1">
                <a:spLocks noRot="1" noChangeAspect="1" noMove="1" noResize="1" noEditPoints="1" noAdjustHandles="1" noChangeArrowheads="1" noChangeShapeType="1" noTextEdit="1"/>
              </p:cNvSpPr>
              <p:nvPr/>
            </p:nvSpPr>
            <p:spPr>
              <a:xfrm>
                <a:off x="887730" y="1470168"/>
                <a:ext cx="2084070" cy="12019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B30DE36-D884-400C-8A7E-35CCE69D0967}"/>
                  </a:ext>
                </a:extLst>
              </p:cNvPr>
              <p:cNvSpPr txBox="1"/>
              <p:nvPr/>
            </p:nvSpPr>
            <p:spPr>
              <a:xfrm>
                <a:off x="8599170" y="1570872"/>
                <a:ext cx="2705100" cy="997196"/>
              </a:xfrm>
              <a:prstGeom prst="rect">
                <a:avLst/>
              </a:prstGeom>
              <a:noFill/>
            </p:spPr>
            <p:txBody>
              <a:bodyPr wrap="square" lIns="0" tIns="0" rIns="0" bIns="0" rtlCol="0">
                <a:spAutoFit/>
              </a:bodyPr>
              <a:lstStyle/>
              <a:p>
                <a:pPr>
                  <a:lnSpc>
                    <a:spcPct val="130000"/>
                  </a:lnSpc>
                  <a:spcBef>
                    <a:spcPts val="600"/>
                  </a:spcBef>
                </a:pPr>
                <a14:m>
                  <m:oMath xmlns:m="http://schemas.openxmlformats.org/officeDocument/2006/math">
                    <m:sSub>
                      <m:sSubPr>
                        <m:ctrlPr>
                          <a:rPr lang="en-US" altLang="zh-CN" sz="280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𝑃</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Sub>
                  </m:oMath>
                </a14:m>
                <a:r>
                  <a:rPr lang="en-US" altLang="zh-CN" sz="2800" kern="0" dirty="0">
                    <a:latin typeface="微软雅黑" panose="020B0503020204020204" pitchFamily="34" charset="-122"/>
                    <a:ea typeface="微软雅黑" panose="020B0503020204020204" pitchFamily="34" charset="-122"/>
                    <a:cs typeface="+mn-ea"/>
                    <a:sym typeface="+mn-lt"/>
                  </a:rPr>
                  <a:t>=</a:t>
                </a:r>
                <a14:m>
                  <m:oMath xmlns:m="http://schemas.openxmlformats.org/officeDocument/2006/math">
                    <m:d>
                      <m:dPr>
                        <m:begChr m:val="["/>
                        <m:endChr m:val="]"/>
                        <m:ctrlPr>
                          <a:rPr lang="en-US" altLang="zh-CN" sz="2800" i="1" kern="0" dirty="0" smtClean="0">
                            <a:latin typeface="Cambria Math" panose="02040503050406030204" pitchFamily="18" charset="0"/>
                            <a:ea typeface="微软雅黑" panose="020B0503020204020204" pitchFamily="34" charset="-122"/>
                            <a:cs typeface="+mn-ea"/>
                            <a:sym typeface="+mn-lt"/>
                          </a:rPr>
                        </m:ctrlPr>
                      </m:dPr>
                      <m:e>
                        <m:m>
                          <m:mPr>
                            <m:mcs>
                              <m:mc>
                                <m:mcPr>
                                  <m:count m:val="2"/>
                                  <m:mcJc m:val="center"/>
                                </m:mcPr>
                              </m:mc>
                            </m:mcs>
                            <m:ctrlPr>
                              <a:rPr lang="en-US" altLang="zh-CN" sz="2800" i="1" kern="0" dirty="0" smtClean="0">
                                <a:latin typeface="Cambria Math" panose="02040503050406030204" pitchFamily="18" charset="0"/>
                                <a:ea typeface="微软雅黑" panose="020B0503020204020204" pitchFamily="34" charset="-122"/>
                                <a:cs typeface="+mn-ea"/>
                                <a:sym typeface="+mn-lt"/>
                              </a:rPr>
                            </m:ctrlPr>
                          </m:mPr>
                          <m:mr>
                            <m:e>
                              <m:sSub>
                                <m:sSubPr>
                                  <m:ctrlPr>
                                    <a:rPr lang="en-US" altLang="zh-CN" sz="2800" i="1" kern="0" dirty="0" smtClean="0">
                                      <a:latin typeface="Cambria Math" panose="02040503050406030204" pitchFamily="18" charset="0"/>
                                      <a:ea typeface="微软雅黑" panose="020B0503020204020204" pitchFamily="34" charset="-122"/>
                                      <a:cs typeface="+mn-ea"/>
                                      <a:sym typeface="+mn-lt"/>
                                    </a:rPr>
                                  </m:ctrlPr>
                                </m:sSubPr>
                                <m:e>
                                  <m:r>
                                    <a:rPr lang="zh-CN" altLang="en-US" sz="2800" i="1" kern="0" dirty="0" smtClean="0">
                                      <a:latin typeface="Cambria Math" panose="02040503050406030204" pitchFamily="18" charset="0"/>
                                      <a:ea typeface="微软雅黑" panose="020B0503020204020204" pitchFamily="34" charset="-122"/>
                                      <a:cs typeface="+mn-ea"/>
                                      <a:sym typeface="+mn-lt"/>
                                    </a:rPr>
                                    <m:t>𝜀</m:t>
                                  </m:r>
                                </m:e>
                                <m:sub>
                                  <m:r>
                                    <a:rPr lang="en-US" altLang="zh-CN" sz="2800" b="0" i="1" kern="0" dirty="0" smtClean="0">
                                      <a:latin typeface="Cambria Math" panose="02040503050406030204" pitchFamily="18" charset="0"/>
                                      <a:ea typeface="微软雅黑" panose="020B0503020204020204" pitchFamily="34" charset="-122"/>
                                      <a:cs typeface="+mn-ea"/>
                                      <a:sym typeface="+mn-lt"/>
                                    </a:rPr>
                                    <m:t>𝑝𝑝</m:t>
                                  </m:r>
                                </m:sub>
                              </m:sSub>
                            </m:e>
                            <m:e>
                              <m:sSub>
                                <m:sSubPr>
                                  <m:ctrlPr>
                                    <a:rPr lang="en-US" altLang="zh-CN" sz="2800" i="1" kern="0" dirty="0" smtClean="0">
                                      <a:latin typeface="Cambria Math" panose="02040503050406030204" pitchFamily="18" charset="0"/>
                                      <a:ea typeface="微软雅黑" panose="020B0503020204020204" pitchFamily="34" charset="-122"/>
                                      <a:cs typeface="+mn-ea"/>
                                      <a:sym typeface="+mn-lt"/>
                                    </a:rPr>
                                  </m:ctrlPr>
                                </m:sSubPr>
                                <m:e>
                                  <m:r>
                                    <a:rPr lang="zh-CN" altLang="en-US" sz="2800" i="1" kern="0" dirty="0" smtClean="0">
                                      <a:latin typeface="Cambria Math" panose="02040503050406030204" pitchFamily="18" charset="0"/>
                                      <a:ea typeface="微软雅黑" panose="020B0503020204020204" pitchFamily="34" charset="-122"/>
                                      <a:cs typeface="+mn-ea"/>
                                      <a:sym typeface="+mn-lt"/>
                                    </a:rPr>
                                    <m:t>𝜀</m:t>
                                  </m:r>
                                </m:e>
                                <m:sub>
                                  <m:r>
                                    <a:rPr lang="en-US" altLang="zh-CN" sz="2800" b="0" i="1" kern="0" dirty="0" smtClean="0">
                                      <a:latin typeface="Cambria Math" panose="02040503050406030204" pitchFamily="18" charset="0"/>
                                      <a:ea typeface="微软雅黑" panose="020B0503020204020204" pitchFamily="34" charset="-122"/>
                                      <a:cs typeface="+mn-ea"/>
                                      <a:sym typeface="+mn-lt"/>
                                    </a:rPr>
                                    <m:t>𝑝𝑣</m:t>
                                  </m:r>
                                </m:sub>
                              </m:sSub>
                            </m:e>
                          </m:mr>
                          <m:mr>
                            <m:e>
                              <m:sSub>
                                <m:sSubPr>
                                  <m:ctrlPr>
                                    <a:rPr lang="en-US" altLang="zh-CN" sz="2800" i="1" kern="0" dirty="0" smtClean="0">
                                      <a:latin typeface="Cambria Math" panose="02040503050406030204" pitchFamily="18" charset="0"/>
                                      <a:ea typeface="微软雅黑" panose="020B0503020204020204" pitchFamily="34" charset="-122"/>
                                      <a:cs typeface="+mn-ea"/>
                                      <a:sym typeface="+mn-lt"/>
                                    </a:rPr>
                                  </m:ctrlPr>
                                </m:sSubPr>
                                <m:e>
                                  <m:r>
                                    <a:rPr lang="zh-CN" altLang="en-US" sz="2800" i="1" kern="0" dirty="0" smtClean="0">
                                      <a:latin typeface="Cambria Math" panose="02040503050406030204" pitchFamily="18" charset="0"/>
                                      <a:ea typeface="微软雅黑" panose="020B0503020204020204" pitchFamily="34" charset="-122"/>
                                      <a:cs typeface="+mn-ea"/>
                                      <a:sym typeface="+mn-lt"/>
                                    </a:rPr>
                                    <m:t>𝜀</m:t>
                                  </m:r>
                                </m:e>
                                <m:sub>
                                  <m:r>
                                    <a:rPr lang="en-US" altLang="zh-CN" sz="2800" b="0" i="1" kern="0" dirty="0" smtClean="0">
                                      <a:latin typeface="Cambria Math" panose="02040503050406030204" pitchFamily="18" charset="0"/>
                                      <a:ea typeface="微软雅黑" panose="020B0503020204020204" pitchFamily="34" charset="-122"/>
                                      <a:cs typeface="+mn-ea"/>
                                      <a:sym typeface="+mn-lt"/>
                                    </a:rPr>
                                    <m:t>𝑣𝑝</m:t>
                                  </m:r>
                                </m:sub>
                              </m:sSub>
                            </m:e>
                            <m:e>
                              <m:sSub>
                                <m:sSubPr>
                                  <m:ctrlPr>
                                    <a:rPr lang="en-US" altLang="zh-CN" sz="2800" i="1" kern="0" dirty="0" smtClean="0">
                                      <a:latin typeface="Cambria Math" panose="02040503050406030204" pitchFamily="18" charset="0"/>
                                      <a:ea typeface="微软雅黑" panose="020B0503020204020204" pitchFamily="34" charset="-122"/>
                                      <a:cs typeface="+mn-ea"/>
                                      <a:sym typeface="+mn-lt"/>
                                    </a:rPr>
                                  </m:ctrlPr>
                                </m:sSubPr>
                                <m:e>
                                  <m:r>
                                    <a:rPr lang="zh-CN" altLang="en-US" sz="2800" i="1" kern="0" dirty="0" smtClean="0">
                                      <a:latin typeface="Cambria Math" panose="02040503050406030204" pitchFamily="18" charset="0"/>
                                      <a:ea typeface="微软雅黑" panose="020B0503020204020204" pitchFamily="34" charset="-122"/>
                                      <a:cs typeface="+mn-ea"/>
                                      <a:sym typeface="+mn-lt"/>
                                    </a:rPr>
                                    <m:t>𝜀</m:t>
                                  </m:r>
                                </m:e>
                                <m:sub>
                                  <m:r>
                                    <a:rPr lang="en-US" altLang="zh-CN" sz="2800" b="0" i="1" kern="0" dirty="0" smtClean="0">
                                      <a:latin typeface="Cambria Math" panose="02040503050406030204" pitchFamily="18" charset="0"/>
                                      <a:ea typeface="微软雅黑" panose="020B0503020204020204" pitchFamily="34" charset="-122"/>
                                      <a:cs typeface="+mn-ea"/>
                                      <a:sym typeface="+mn-lt"/>
                                    </a:rPr>
                                    <m:t>𝑣𝑣</m:t>
                                  </m:r>
                                </m:sub>
                              </m:sSub>
                            </m:e>
                          </m:mr>
                        </m:m>
                      </m:e>
                    </m:d>
                  </m:oMath>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11" name="文本框 10">
                <a:extLst>
                  <a:ext uri="{FF2B5EF4-FFF2-40B4-BE49-F238E27FC236}">
                    <a16:creationId xmlns:a16="http://schemas.microsoft.com/office/drawing/2014/main" id="{EB30DE36-D884-400C-8A7E-35CCE69D0967}"/>
                  </a:ext>
                </a:extLst>
              </p:cNvPr>
              <p:cNvSpPr txBox="1">
                <a:spLocks noRot="1" noChangeAspect="1" noMove="1" noResize="1" noEditPoints="1" noAdjustHandles="1" noChangeArrowheads="1" noChangeShapeType="1" noTextEdit="1"/>
              </p:cNvSpPr>
              <p:nvPr/>
            </p:nvSpPr>
            <p:spPr>
              <a:xfrm>
                <a:off x="8599170" y="1570872"/>
                <a:ext cx="2705100" cy="997196"/>
              </a:xfrm>
              <a:prstGeom prst="rect">
                <a:avLst/>
              </a:prstGeom>
              <a:blipFill>
                <a:blip r:embed="rId4"/>
                <a:stretch>
                  <a:fillRect b="-4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BCE59A0-6D57-4561-B4C2-8F0F8555301C}"/>
                  </a:ext>
                </a:extLst>
              </p:cNvPr>
              <p:cNvSpPr txBox="1"/>
              <p:nvPr/>
            </p:nvSpPr>
            <p:spPr>
              <a:xfrm>
                <a:off x="3581400" y="1529415"/>
                <a:ext cx="3252878" cy="1142685"/>
              </a:xfrm>
              <a:prstGeom prst="rect">
                <a:avLst/>
              </a:prstGeom>
              <a:noFill/>
            </p:spPr>
            <p:txBody>
              <a:bodyPr wrap="non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80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𝑝</m:t>
                          </m:r>
                        </m:e>
                        <m:sub>
                          <m:r>
                            <m:rPr>
                              <m:sty m:val="p"/>
                            </m:rPr>
                            <a:rPr lang="en-US" altLang="zh-CN" sz="2800" i="1" kern="0">
                              <a:latin typeface="Cambria Math" panose="02040503050406030204" pitchFamily="18" charset="0"/>
                              <a:ea typeface="微软雅黑" panose="020B0503020204020204" pitchFamily="34" charset="-122"/>
                              <a:cs typeface="+mn-ea"/>
                              <a:sym typeface="+mn-lt"/>
                            </a:rPr>
                            <m:t>k</m:t>
                          </m:r>
                        </m:sub>
                      </m:sSub>
                      <m:r>
                        <a:rPr lang="en-US" altLang="zh-CN" sz="2800" b="0" i="1" kern="0" smtClean="0">
                          <a:latin typeface="Cambria Math" panose="02040503050406030204" pitchFamily="18" charset="0"/>
                          <a:ea typeface="微软雅黑" panose="020B0503020204020204" pitchFamily="34" charset="-122"/>
                          <a:cs typeface="+mn-ea"/>
                          <a:sym typeface="+mn-lt"/>
                        </a:rPr>
                        <m:t>=</m:t>
                      </m:r>
                      <m:sSub>
                        <m:sSubPr>
                          <m:ctrlPr>
                            <a:rPr lang="en-US" altLang="zh-CN" sz="2800" b="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𝑝</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r>
                            <a:rPr lang="en-US" altLang="zh-CN" sz="2800" b="0" i="1" kern="0" smtClean="0">
                              <a:latin typeface="Cambria Math" panose="02040503050406030204" pitchFamily="18" charset="0"/>
                              <a:ea typeface="微软雅黑" panose="020B0503020204020204" pitchFamily="34" charset="-122"/>
                              <a:cs typeface="+mn-ea"/>
                              <a:sym typeface="+mn-lt"/>
                            </a:rPr>
                            <m:t>−1</m:t>
                          </m:r>
                        </m:sub>
                      </m:sSub>
                      <m:r>
                        <a:rPr lang="en-US" altLang="zh-CN" sz="2800" b="0" i="1" kern="0" smtClean="0">
                          <a:latin typeface="Cambria Math" panose="02040503050406030204" pitchFamily="18" charset="0"/>
                          <a:ea typeface="微软雅黑" panose="020B0503020204020204" pitchFamily="34" charset="-122"/>
                          <a:cs typeface="+mn-ea"/>
                          <a:sym typeface="+mn-lt"/>
                        </a:rPr>
                        <m:t>+</m:t>
                      </m:r>
                      <m:r>
                        <a:rPr lang="en-US" altLang="zh-CN" sz="2800" b="0" i="1" kern="0" smtClean="0">
                          <a:latin typeface="Cambria Math" panose="02040503050406030204" pitchFamily="18" charset="0"/>
                          <a:ea typeface="Cambria Math" panose="02040503050406030204" pitchFamily="18" charset="0"/>
                          <a:cs typeface="+mn-ea"/>
                          <a:sym typeface="+mn-lt"/>
                        </a:rPr>
                        <m:t>∆</m:t>
                      </m:r>
                      <m:r>
                        <a:rPr lang="en-US" altLang="zh-CN" sz="2800" b="0" i="1" kern="0" smtClean="0">
                          <a:latin typeface="Cambria Math" panose="02040503050406030204" pitchFamily="18" charset="0"/>
                          <a:ea typeface="Cambria Math" panose="02040503050406030204" pitchFamily="18" charset="0"/>
                          <a:cs typeface="+mn-ea"/>
                          <a:sym typeface="+mn-lt"/>
                        </a:rPr>
                        <m:t>𝑡</m:t>
                      </m:r>
                      <m:sSub>
                        <m:sSubPr>
                          <m:ctrlPr>
                            <a:rPr lang="en-US" altLang="zh-CN" sz="2800" b="0" i="1" kern="0" smtClean="0">
                              <a:latin typeface="Cambria Math" panose="02040503050406030204" pitchFamily="18" charset="0"/>
                              <a:ea typeface="Cambria Math" panose="02040503050406030204" pitchFamily="18" charset="0"/>
                              <a:cs typeface="+mn-ea"/>
                              <a:sym typeface="+mn-lt"/>
                            </a:rPr>
                          </m:ctrlPr>
                        </m:sSubPr>
                        <m:e>
                          <m:r>
                            <a:rPr lang="en-US" altLang="zh-CN" sz="2800" b="0" i="1" kern="0" smtClean="0">
                              <a:latin typeface="Cambria Math" panose="02040503050406030204" pitchFamily="18" charset="0"/>
                              <a:ea typeface="Cambria Math" panose="02040503050406030204" pitchFamily="18" charset="0"/>
                              <a:cs typeface="+mn-ea"/>
                              <a:sym typeface="+mn-lt"/>
                            </a:rPr>
                            <m:t>𝑣</m:t>
                          </m:r>
                        </m:e>
                        <m:sub>
                          <m:r>
                            <a:rPr lang="en-US" altLang="zh-CN" sz="2800" b="0" i="1" kern="0" smtClean="0">
                              <a:latin typeface="Cambria Math" panose="02040503050406030204" pitchFamily="18" charset="0"/>
                              <a:ea typeface="Cambria Math" panose="02040503050406030204" pitchFamily="18" charset="0"/>
                              <a:cs typeface="+mn-ea"/>
                              <a:sym typeface="+mn-lt"/>
                            </a:rPr>
                            <m:t>𝑘</m:t>
                          </m:r>
                          <m:r>
                            <a:rPr lang="en-US" altLang="zh-CN" sz="2800" b="0" i="1" kern="0" smtClean="0">
                              <a:latin typeface="Cambria Math" panose="02040503050406030204" pitchFamily="18" charset="0"/>
                              <a:ea typeface="Cambria Math" panose="02040503050406030204" pitchFamily="18" charset="0"/>
                              <a:cs typeface="+mn-ea"/>
                              <a:sym typeface="+mn-lt"/>
                            </a:rPr>
                            <m:t>−1</m:t>
                          </m:r>
                        </m:sub>
                      </m:sSub>
                    </m:oMath>
                  </m:oMathPara>
                </a14:m>
                <a:endParaRPr lang="en-US" altLang="zh-CN" sz="28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80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𝑣</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Sub>
                      <m:r>
                        <a:rPr lang="en-US" altLang="zh-CN" sz="2800" b="0" i="1" kern="0" smtClean="0">
                          <a:latin typeface="Cambria Math" panose="02040503050406030204" pitchFamily="18" charset="0"/>
                          <a:ea typeface="微软雅黑" panose="020B0503020204020204" pitchFamily="34" charset="-122"/>
                          <a:cs typeface="+mn-ea"/>
                          <a:sym typeface="+mn-lt"/>
                        </a:rPr>
                        <m:t>=</m:t>
                      </m:r>
                      <m:sSub>
                        <m:sSubPr>
                          <m:ctrlPr>
                            <a:rPr lang="en-US" altLang="zh-CN" sz="2800" b="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𝑣</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r>
                            <a:rPr lang="en-US" altLang="zh-CN" sz="2800" b="0" i="1" kern="0" smtClean="0">
                              <a:latin typeface="Cambria Math" panose="02040503050406030204" pitchFamily="18" charset="0"/>
                              <a:ea typeface="微软雅黑" panose="020B0503020204020204" pitchFamily="34" charset="-122"/>
                              <a:cs typeface="+mn-ea"/>
                              <a:sym typeface="+mn-lt"/>
                            </a:rPr>
                            <m:t>−1</m:t>
                          </m:r>
                        </m:sub>
                      </m:sSub>
                    </m:oMath>
                  </m:oMathPara>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13" name="文本框 12">
                <a:extLst>
                  <a:ext uri="{FF2B5EF4-FFF2-40B4-BE49-F238E27FC236}">
                    <a16:creationId xmlns:a16="http://schemas.microsoft.com/office/drawing/2014/main" id="{EBCE59A0-6D57-4561-B4C2-8F0F8555301C}"/>
                  </a:ext>
                </a:extLst>
              </p:cNvPr>
              <p:cNvSpPr txBox="1">
                <a:spLocks noRot="1" noChangeAspect="1" noMove="1" noResize="1" noEditPoints="1" noAdjustHandles="1" noChangeArrowheads="1" noChangeShapeType="1" noTextEdit="1"/>
              </p:cNvSpPr>
              <p:nvPr/>
            </p:nvSpPr>
            <p:spPr>
              <a:xfrm>
                <a:off x="3581400" y="1529415"/>
                <a:ext cx="3252878" cy="11426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B8CA964-4A28-42ED-9F11-E0C2DFCCA1C9}"/>
                  </a:ext>
                </a:extLst>
              </p:cNvPr>
              <p:cNvSpPr txBox="1"/>
              <p:nvPr/>
            </p:nvSpPr>
            <p:spPr>
              <a:xfrm>
                <a:off x="887730" y="3736404"/>
                <a:ext cx="3200400" cy="1608902"/>
              </a:xfrm>
              <a:prstGeom prst="rect">
                <a:avLst/>
              </a:prstGeom>
              <a:noFill/>
            </p:spPr>
            <p:txBody>
              <a:bodyPr wrap="square" rtlCol="0">
                <a:spAutoFit/>
              </a:bodyPr>
              <a:lstStyle/>
              <a:p>
                <a:pPr>
                  <a:lnSpc>
                    <a:spcPct val="130000"/>
                  </a:lnSpc>
                  <a:spcBef>
                    <a:spcPts val="600"/>
                  </a:spcBef>
                </a:pPr>
                <a14:m>
                  <m:oMath xmlns:m="http://schemas.openxmlformats.org/officeDocument/2006/math">
                    <m:acc>
                      <m:accPr>
                        <m:chr m:val="̂"/>
                        <m:ctrlPr>
                          <a:rPr lang="en-US" altLang="zh-CN" sz="2800" i="1" kern="0" smtClean="0">
                            <a:latin typeface="Cambria Math" panose="02040503050406030204" pitchFamily="18" charset="0"/>
                            <a:ea typeface="微软雅黑" panose="020B0503020204020204" pitchFamily="34" charset="-122"/>
                            <a:cs typeface="+mn-ea"/>
                            <a:sym typeface="+mn-lt"/>
                          </a:rPr>
                        </m:ctrlPr>
                      </m:accPr>
                      <m:e>
                        <m:r>
                          <a:rPr lang="en-US" altLang="zh-CN" sz="2800" i="1" kern="0">
                            <a:latin typeface="Cambria Math" panose="02040503050406030204" pitchFamily="18" charset="0"/>
                            <a:ea typeface="微软雅黑" panose="020B0503020204020204" pitchFamily="34" charset="-122"/>
                            <a:cs typeface="+mn-ea"/>
                            <a:sym typeface="+mn-lt"/>
                          </a:rPr>
                          <m:t>𝑥</m:t>
                        </m:r>
                      </m:e>
                    </m:acc>
                  </m:oMath>
                </a14:m>
                <a:r>
                  <a:rPr lang="en-US" altLang="zh-CN" sz="2800" kern="0" dirty="0">
                    <a:latin typeface="微软雅黑" panose="020B0503020204020204" pitchFamily="34" charset="-122"/>
                    <a:ea typeface="微软雅黑" panose="020B0503020204020204" pitchFamily="34" charset="-122"/>
                    <a:cs typeface="+mn-ea"/>
                    <a:sym typeface="+mn-lt"/>
                  </a:rPr>
                  <a:t>=</a:t>
                </a:r>
                <a14:m>
                  <m:oMath xmlns:m="http://schemas.openxmlformats.org/officeDocument/2006/math">
                    <m:d>
                      <m:dPr>
                        <m:begChr m:val="["/>
                        <m:endChr m:val="]"/>
                        <m:ctrlPr>
                          <a:rPr lang="en-US" altLang="zh-CN" sz="2800" i="1" kern="0" dirty="0" smtClean="0">
                            <a:latin typeface="Cambria Math" panose="02040503050406030204" pitchFamily="18" charset="0"/>
                            <a:ea typeface="微软雅黑" panose="020B0503020204020204" pitchFamily="34" charset="-122"/>
                            <a:cs typeface="+mn-ea"/>
                            <a:sym typeface="+mn-lt"/>
                          </a:rPr>
                        </m:ctrlPr>
                      </m:dPr>
                      <m:e>
                        <m:m>
                          <m:mPr>
                            <m:mcs>
                              <m:mc>
                                <m:mcPr>
                                  <m:count m:val="2"/>
                                  <m:mcJc m:val="center"/>
                                </m:mcPr>
                              </m:mc>
                            </m:mcs>
                            <m:ctrlPr>
                              <a:rPr lang="en-US" altLang="zh-CN" sz="2800" i="1" kern="0" dirty="0" smtClean="0">
                                <a:latin typeface="Cambria Math" panose="02040503050406030204" pitchFamily="18" charset="0"/>
                                <a:ea typeface="微软雅黑" panose="020B0503020204020204" pitchFamily="34" charset="-122"/>
                                <a:cs typeface="+mn-ea"/>
                                <a:sym typeface="+mn-lt"/>
                              </a:rPr>
                            </m:ctrlPr>
                          </m:mPr>
                          <m:mr>
                            <m:e>
                              <m:r>
                                <m:rPr>
                                  <m:brk m:alnAt="7"/>
                                </m:rPr>
                                <a:rPr lang="en-US" altLang="zh-CN" sz="2800" b="0" i="1" kern="0" dirty="0" smtClean="0">
                                  <a:latin typeface="Cambria Math" panose="02040503050406030204" pitchFamily="18" charset="0"/>
                                  <a:ea typeface="微软雅黑" panose="020B0503020204020204" pitchFamily="34" charset="-122"/>
                                  <a:cs typeface="+mn-ea"/>
                                  <a:sym typeface="+mn-lt"/>
                                </a:rPr>
                                <m:t>1</m:t>
                              </m:r>
                            </m:e>
                            <m:e>
                              <m:r>
                                <a:rPr lang="en-US" altLang="zh-CN" sz="2800" i="1" kern="0" dirty="0" smtClean="0">
                                  <a:latin typeface="Cambria Math" panose="02040503050406030204" pitchFamily="18" charset="0"/>
                                  <a:ea typeface="Cambria Math" panose="02040503050406030204" pitchFamily="18" charset="0"/>
                                  <a:cs typeface="+mn-ea"/>
                                  <a:sym typeface="+mn-lt"/>
                                </a:rPr>
                                <m:t>∆</m:t>
                              </m:r>
                              <m:r>
                                <a:rPr lang="en-US" altLang="zh-CN" sz="2800" b="0" i="1" kern="0" dirty="0" smtClean="0">
                                  <a:latin typeface="Cambria Math" panose="02040503050406030204" pitchFamily="18" charset="0"/>
                                  <a:ea typeface="Cambria Math" panose="02040503050406030204" pitchFamily="18" charset="0"/>
                                  <a:cs typeface="+mn-ea"/>
                                  <a:sym typeface="+mn-lt"/>
                                </a:rPr>
                                <m:t>𝑡</m:t>
                              </m:r>
                            </m:e>
                          </m:mr>
                          <m:mr>
                            <m:e>
                              <m:r>
                                <a:rPr lang="en-US" altLang="zh-CN" sz="2800" b="0" i="1" kern="0" dirty="0" smtClean="0">
                                  <a:latin typeface="Cambria Math" panose="02040503050406030204" pitchFamily="18" charset="0"/>
                                  <a:ea typeface="微软雅黑" panose="020B0503020204020204" pitchFamily="34" charset="-122"/>
                                  <a:cs typeface="+mn-ea"/>
                                  <a:sym typeface="+mn-lt"/>
                                </a:rPr>
                                <m:t>0</m:t>
                              </m:r>
                            </m:e>
                            <m:e>
                              <m:r>
                                <a:rPr lang="en-US" altLang="zh-CN" sz="2800" b="0" i="1" kern="0" dirty="0" smtClean="0">
                                  <a:latin typeface="Cambria Math" panose="02040503050406030204" pitchFamily="18" charset="0"/>
                                  <a:ea typeface="微软雅黑" panose="020B0503020204020204" pitchFamily="34" charset="-122"/>
                                  <a:cs typeface="+mn-ea"/>
                                  <a:sym typeface="+mn-lt"/>
                                </a:rPr>
                                <m:t>1</m:t>
                              </m:r>
                            </m:e>
                          </m:mr>
                        </m:m>
                      </m:e>
                    </m:d>
                    <m:sSub>
                      <m:sSubPr>
                        <m:ctrlPr>
                          <a:rPr lang="en-US" altLang="zh-CN" sz="2800" i="1" kern="0" dirty="0" smtClean="0">
                            <a:latin typeface="Cambria Math" panose="02040503050406030204" pitchFamily="18" charset="0"/>
                            <a:ea typeface="微软雅黑" panose="020B0503020204020204" pitchFamily="34" charset="-122"/>
                            <a:cs typeface="+mn-ea"/>
                            <a:sym typeface="+mn-lt"/>
                          </a:rPr>
                        </m:ctrlPr>
                      </m:sSubPr>
                      <m:e>
                        <m:acc>
                          <m:accPr>
                            <m:chr m:val="̂"/>
                            <m:ctrlPr>
                              <a:rPr lang="en-US" altLang="zh-CN" sz="2800" i="1" kern="0">
                                <a:latin typeface="Cambria Math" panose="02040503050406030204" pitchFamily="18" charset="0"/>
                                <a:ea typeface="微软雅黑" panose="020B0503020204020204" pitchFamily="34" charset="-122"/>
                                <a:cs typeface="+mn-ea"/>
                                <a:sym typeface="+mn-lt"/>
                              </a:rPr>
                            </m:ctrlPr>
                          </m:accPr>
                          <m:e>
                            <m:r>
                              <a:rPr lang="en-US" altLang="zh-CN" sz="2800" i="1" kern="0">
                                <a:latin typeface="Cambria Math" panose="02040503050406030204" pitchFamily="18" charset="0"/>
                                <a:ea typeface="微软雅黑" panose="020B0503020204020204" pitchFamily="34" charset="-122"/>
                                <a:cs typeface="+mn-ea"/>
                                <a:sym typeface="+mn-lt"/>
                              </a:rPr>
                              <m:t>𝑥</m:t>
                            </m:r>
                          </m:e>
                        </m:acc>
                      </m:e>
                      <m:sub>
                        <m:r>
                          <a:rPr lang="en-US" altLang="zh-CN" sz="2800" b="0" i="1" kern="0" dirty="0" smtClean="0">
                            <a:latin typeface="Cambria Math" panose="02040503050406030204" pitchFamily="18" charset="0"/>
                            <a:ea typeface="微软雅黑" panose="020B0503020204020204" pitchFamily="34" charset="-122"/>
                            <a:cs typeface="+mn-ea"/>
                            <a:sym typeface="+mn-lt"/>
                          </a:rPr>
                          <m:t>𝑘</m:t>
                        </m:r>
                        <m:r>
                          <a:rPr lang="en-US" altLang="zh-CN" sz="2800" b="0" i="1" kern="0" dirty="0" smtClean="0">
                            <a:latin typeface="Cambria Math" panose="02040503050406030204" pitchFamily="18" charset="0"/>
                            <a:ea typeface="微软雅黑" panose="020B0503020204020204" pitchFamily="34" charset="-122"/>
                            <a:cs typeface="+mn-ea"/>
                            <a:sym typeface="+mn-lt"/>
                          </a:rPr>
                          <m:t>−1</m:t>
                        </m:r>
                      </m:sub>
                    </m:sSub>
                  </m:oMath>
                </a14:m>
                <a:endParaRPr lang="en-US" altLang="zh-CN" sz="28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800" kern="0" dirty="0">
                    <a:latin typeface="微软雅黑" panose="020B0503020204020204" pitchFamily="34" charset="-122"/>
                    <a:ea typeface="微软雅黑" panose="020B0503020204020204" pitchFamily="34" charset="-122"/>
                    <a:cs typeface="+mn-ea"/>
                    <a:sym typeface="+mn-lt"/>
                  </a:rPr>
                  <a:t>  =</a:t>
                </a:r>
                <a14:m>
                  <m:oMath xmlns:m="http://schemas.openxmlformats.org/officeDocument/2006/math">
                    <m:sSub>
                      <m:sSubPr>
                        <m:ctrlPr>
                          <a:rPr lang="en-US" altLang="zh-CN" sz="280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𝐹</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Sub>
                  </m:oMath>
                </a14:m>
                <a:r>
                  <a:rPr lang="en-US" altLang="zh-CN" sz="2800" kern="0" dirty="0">
                    <a:ea typeface="微软雅黑" panose="020B0503020204020204" pitchFamily="34" charset="-122"/>
                    <a:cs typeface="+mn-ea"/>
                    <a:sym typeface="+mn-lt"/>
                  </a:rPr>
                  <a:t> </a:t>
                </a:r>
                <a14:m>
                  <m:oMath xmlns:m="http://schemas.openxmlformats.org/officeDocument/2006/math">
                    <m:sSub>
                      <m:sSubPr>
                        <m:ctrlPr>
                          <a:rPr lang="en-US" altLang="zh-CN" sz="2800" i="1" kern="0" dirty="0">
                            <a:latin typeface="Cambria Math" panose="02040503050406030204" pitchFamily="18" charset="0"/>
                            <a:ea typeface="微软雅黑" panose="020B0503020204020204" pitchFamily="34" charset="-122"/>
                            <a:cs typeface="+mn-ea"/>
                            <a:sym typeface="+mn-lt"/>
                          </a:rPr>
                        </m:ctrlPr>
                      </m:sSubPr>
                      <m:e>
                        <m:acc>
                          <m:accPr>
                            <m:chr m:val="̂"/>
                            <m:ctrlPr>
                              <a:rPr lang="en-US" altLang="zh-CN" sz="2800" i="1" kern="0">
                                <a:latin typeface="Cambria Math" panose="02040503050406030204" pitchFamily="18" charset="0"/>
                                <a:ea typeface="微软雅黑" panose="020B0503020204020204" pitchFamily="34" charset="-122"/>
                                <a:cs typeface="+mn-ea"/>
                                <a:sym typeface="+mn-lt"/>
                              </a:rPr>
                            </m:ctrlPr>
                          </m:accPr>
                          <m:e>
                            <m:r>
                              <a:rPr lang="en-US" altLang="zh-CN" sz="2800" i="1" kern="0">
                                <a:latin typeface="Cambria Math" panose="02040503050406030204" pitchFamily="18" charset="0"/>
                                <a:ea typeface="微软雅黑" panose="020B0503020204020204" pitchFamily="34" charset="-122"/>
                                <a:cs typeface="+mn-ea"/>
                                <a:sym typeface="+mn-lt"/>
                              </a:rPr>
                              <m:t>𝑥</m:t>
                            </m:r>
                          </m:e>
                        </m:acc>
                      </m:e>
                      <m:sub>
                        <m:r>
                          <a:rPr lang="en-US" altLang="zh-CN" sz="2800" i="1" kern="0" dirty="0">
                            <a:latin typeface="Cambria Math" panose="02040503050406030204" pitchFamily="18" charset="0"/>
                            <a:ea typeface="微软雅黑" panose="020B0503020204020204" pitchFamily="34" charset="-122"/>
                            <a:cs typeface="+mn-ea"/>
                            <a:sym typeface="+mn-lt"/>
                          </a:rPr>
                          <m:t>𝑘</m:t>
                        </m:r>
                        <m:r>
                          <a:rPr lang="en-US" altLang="zh-CN" sz="2800" i="1" kern="0" dirty="0">
                            <a:latin typeface="Cambria Math" panose="02040503050406030204" pitchFamily="18" charset="0"/>
                            <a:ea typeface="微软雅黑" panose="020B0503020204020204" pitchFamily="34" charset="-122"/>
                            <a:cs typeface="+mn-ea"/>
                            <a:sym typeface="+mn-lt"/>
                          </a:rPr>
                          <m:t>−1</m:t>
                        </m:r>
                      </m:sub>
                    </m:sSub>
                  </m:oMath>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14" name="文本框 13">
                <a:extLst>
                  <a:ext uri="{FF2B5EF4-FFF2-40B4-BE49-F238E27FC236}">
                    <a16:creationId xmlns:a16="http://schemas.microsoft.com/office/drawing/2014/main" id="{DB8CA964-4A28-42ED-9F11-E0C2DFCCA1C9}"/>
                  </a:ext>
                </a:extLst>
              </p:cNvPr>
              <p:cNvSpPr txBox="1">
                <a:spLocks noRot="1" noChangeAspect="1" noMove="1" noResize="1" noEditPoints="1" noAdjustHandles="1" noChangeArrowheads="1" noChangeShapeType="1" noTextEdit="1"/>
              </p:cNvSpPr>
              <p:nvPr/>
            </p:nvSpPr>
            <p:spPr>
              <a:xfrm>
                <a:off x="887730" y="3736404"/>
                <a:ext cx="3200400" cy="1608902"/>
              </a:xfrm>
              <a:prstGeom prst="rect">
                <a:avLst/>
              </a:prstGeom>
              <a:blipFill>
                <a:blip r:embed="rId6"/>
                <a:stretch>
                  <a:fillRect b="-94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C6C0B52-C32B-422D-8799-396882043C30}"/>
                  </a:ext>
                </a:extLst>
              </p:cNvPr>
              <p:cNvSpPr txBox="1"/>
              <p:nvPr/>
            </p:nvSpPr>
            <p:spPr>
              <a:xfrm>
                <a:off x="568848" y="5432345"/>
                <a:ext cx="2721834" cy="1120307"/>
              </a:xfrm>
              <a:prstGeom prst="rect">
                <a:avLst/>
              </a:prstGeom>
              <a:noFill/>
            </p:spPr>
            <p:txBody>
              <a:bodyPr wrap="non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r>
                        <a:rPr lang="en-US" altLang="zh-CN" sz="2800" b="0" i="1" kern="0" smtClean="0">
                          <a:latin typeface="Cambria Math" panose="02040503050406030204" pitchFamily="18" charset="0"/>
                          <a:ea typeface="微软雅黑" panose="020B0503020204020204" pitchFamily="34" charset="-122"/>
                          <a:cs typeface="+mn-ea"/>
                          <a:sym typeface="+mn-lt"/>
                        </a:rPr>
                        <m:t>𝐶𝑜𝑣</m:t>
                      </m:r>
                      <m:d>
                        <m:dPr>
                          <m:ctrlPr>
                            <a:rPr lang="en-US" altLang="zh-CN" sz="2800" b="0" i="1" kern="0" smtClean="0">
                              <a:latin typeface="Cambria Math" panose="02040503050406030204" pitchFamily="18" charset="0"/>
                              <a:ea typeface="微软雅黑" panose="020B0503020204020204" pitchFamily="34" charset="-122"/>
                              <a:cs typeface="+mn-ea"/>
                              <a:sym typeface="+mn-lt"/>
                            </a:rPr>
                          </m:ctrlPr>
                        </m:dPr>
                        <m:e>
                          <m:r>
                            <a:rPr lang="en-US" altLang="zh-CN" sz="2800" b="0" i="1" kern="0" smtClean="0">
                              <a:latin typeface="Cambria Math" panose="02040503050406030204" pitchFamily="18" charset="0"/>
                              <a:ea typeface="微软雅黑" panose="020B0503020204020204" pitchFamily="34" charset="-122"/>
                              <a:cs typeface="+mn-ea"/>
                              <a:sym typeface="+mn-lt"/>
                            </a:rPr>
                            <m:t>𝑥</m:t>
                          </m:r>
                        </m:e>
                      </m:d>
                      <m:r>
                        <a:rPr lang="en-US" altLang="zh-CN" sz="2800" b="0" i="1" kern="0" smtClean="0">
                          <a:latin typeface="Cambria Math" panose="02040503050406030204" pitchFamily="18" charset="0"/>
                          <a:ea typeface="微软雅黑" panose="020B0503020204020204" pitchFamily="34" charset="-122"/>
                          <a:cs typeface="+mn-ea"/>
                          <a:sym typeface="+mn-lt"/>
                        </a:rPr>
                        <m:t>=</m:t>
                      </m:r>
                      <m:r>
                        <a:rPr lang="zh-CN" altLang="en-US" sz="2800" b="0" i="1" kern="0" smtClean="0">
                          <a:latin typeface="Cambria Math" panose="02040503050406030204" pitchFamily="18" charset="0"/>
                          <a:ea typeface="微软雅黑" panose="020B0503020204020204" pitchFamily="34" charset="-122"/>
                          <a:cs typeface="+mn-ea"/>
                          <a:sym typeface="+mn-lt"/>
                        </a:rPr>
                        <m:t>𝜀</m:t>
                      </m:r>
                    </m:oMath>
                  </m:oMathPara>
                </a14:m>
                <a:endParaRPr lang="en-US" altLang="zh-CN" sz="28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altLang="zh-CN" sz="2800" b="0" i="1" kern="0" smtClean="0">
                          <a:latin typeface="Cambria Math" panose="02040503050406030204" pitchFamily="18" charset="0"/>
                          <a:ea typeface="微软雅黑" panose="020B0503020204020204" pitchFamily="34" charset="-122"/>
                          <a:cs typeface="+mn-ea"/>
                          <a:sym typeface="+mn-lt"/>
                        </a:rPr>
                        <m:t>𝐶𝑜𝑣</m:t>
                      </m:r>
                      <m:d>
                        <m:dPr>
                          <m:ctrlPr>
                            <a:rPr lang="en-US" altLang="zh-CN" sz="2800" b="0" i="1" kern="0" smtClean="0">
                              <a:latin typeface="Cambria Math" panose="02040503050406030204" pitchFamily="18" charset="0"/>
                              <a:ea typeface="微软雅黑" panose="020B0503020204020204" pitchFamily="34" charset="-122"/>
                              <a:cs typeface="+mn-ea"/>
                              <a:sym typeface="+mn-lt"/>
                            </a:rPr>
                          </m:ctrlPr>
                        </m:dPr>
                        <m:e>
                          <m:r>
                            <a:rPr lang="en-US" altLang="zh-CN" sz="2800" b="0" i="1" kern="0" smtClean="0">
                              <a:latin typeface="Cambria Math" panose="02040503050406030204" pitchFamily="18" charset="0"/>
                              <a:ea typeface="微软雅黑" panose="020B0503020204020204" pitchFamily="34" charset="-122"/>
                              <a:cs typeface="+mn-ea"/>
                              <a:sym typeface="+mn-lt"/>
                            </a:rPr>
                            <m:t>𝐴𝑥</m:t>
                          </m:r>
                        </m:e>
                      </m:d>
                      <m:r>
                        <a:rPr lang="en-US" altLang="zh-CN" sz="2800" b="0" i="1" kern="0" smtClean="0">
                          <a:latin typeface="Cambria Math" panose="02040503050406030204" pitchFamily="18" charset="0"/>
                          <a:ea typeface="微软雅黑" panose="020B0503020204020204" pitchFamily="34" charset="-122"/>
                          <a:cs typeface="+mn-ea"/>
                          <a:sym typeface="+mn-lt"/>
                        </a:rPr>
                        <m:t>=</m:t>
                      </m:r>
                      <m:r>
                        <a:rPr lang="en-US" altLang="zh-CN" sz="2800" b="0" i="1" kern="0" smtClean="0">
                          <a:latin typeface="Cambria Math" panose="02040503050406030204" pitchFamily="18" charset="0"/>
                          <a:ea typeface="微软雅黑" panose="020B0503020204020204" pitchFamily="34" charset="-122"/>
                          <a:cs typeface="+mn-ea"/>
                          <a:sym typeface="+mn-lt"/>
                        </a:rPr>
                        <m:t>𝐴</m:t>
                      </m:r>
                      <m:r>
                        <a:rPr lang="zh-CN" altLang="en-US" sz="2800" b="0" i="1" kern="0" smtClean="0">
                          <a:latin typeface="Cambria Math" panose="02040503050406030204" pitchFamily="18" charset="0"/>
                          <a:ea typeface="微软雅黑" panose="020B0503020204020204" pitchFamily="34" charset="-122"/>
                          <a:cs typeface="+mn-ea"/>
                          <a:sym typeface="+mn-lt"/>
                        </a:rPr>
                        <m:t>𝜀</m:t>
                      </m:r>
                      <m:sSup>
                        <m:sSupPr>
                          <m:ctrlPr>
                            <a:rPr lang="en-US" altLang="zh-CN" sz="2800" b="0" i="1" kern="0" smtClean="0">
                              <a:latin typeface="Cambria Math" panose="02040503050406030204" pitchFamily="18" charset="0"/>
                              <a:ea typeface="微软雅黑" panose="020B0503020204020204" pitchFamily="34" charset="-122"/>
                              <a:cs typeface="+mn-ea"/>
                              <a:sym typeface="+mn-lt"/>
                            </a:rPr>
                          </m:ctrlPr>
                        </m:sSupPr>
                        <m:e>
                          <m:r>
                            <a:rPr lang="en-US" altLang="zh-CN" sz="2800" b="0" i="1" kern="0" smtClean="0">
                              <a:latin typeface="Cambria Math" panose="02040503050406030204" pitchFamily="18" charset="0"/>
                              <a:ea typeface="微软雅黑" panose="020B0503020204020204" pitchFamily="34" charset="-122"/>
                              <a:cs typeface="+mn-ea"/>
                              <a:sym typeface="+mn-lt"/>
                            </a:rPr>
                            <m:t>𝐴</m:t>
                          </m:r>
                        </m:e>
                        <m:sup>
                          <m:r>
                            <a:rPr lang="en-US" altLang="zh-CN" sz="2800" b="0" i="1" kern="0" smtClean="0">
                              <a:latin typeface="Cambria Math" panose="02040503050406030204" pitchFamily="18" charset="0"/>
                              <a:ea typeface="微软雅黑" panose="020B0503020204020204" pitchFamily="34" charset="-122"/>
                              <a:cs typeface="+mn-ea"/>
                              <a:sym typeface="+mn-lt"/>
                            </a:rPr>
                            <m:t>𝑇</m:t>
                          </m:r>
                        </m:sup>
                      </m:sSup>
                    </m:oMath>
                  </m:oMathPara>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15" name="文本框 14">
                <a:extLst>
                  <a:ext uri="{FF2B5EF4-FFF2-40B4-BE49-F238E27FC236}">
                    <a16:creationId xmlns:a16="http://schemas.microsoft.com/office/drawing/2014/main" id="{DC6C0B52-C32B-422D-8799-396882043C30}"/>
                  </a:ext>
                </a:extLst>
              </p:cNvPr>
              <p:cNvSpPr txBox="1">
                <a:spLocks noRot="1" noChangeAspect="1" noMove="1" noResize="1" noEditPoints="1" noAdjustHandles="1" noChangeArrowheads="1" noChangeShapeType="1" noTextEdit="1"/>
              </p:cNvSpPr>
              <p:nvPr/>
            </p:nvSpPr>
            <p:spPr>
              <a:xfrm>
                <a:off x="568848" y="5432345"/>
                <a:ext cx="2721834" cy="1120307"/>
              </a:xfrm>
              <a:prstGeom prst="rect">
                <a:avLst/>
              </a:prstGeom>
              <a:blipFill>
                <a:blip r:embed="rId7"/>
                <a:stretch>
                  <a:fillRect/>
                </a:stretch>
              </a:blipFill>
            </p:spPr>
            <p:txBody>
              <a:bodyPr/>
              <a:lstStyle/>
              <a:p>
                <a:r>
                  <a:rPr lang="zh-CN" altLang="en-US">
                    <a:noFill/>
                  </a:rPr>
                  <a:t> </a:t>
                </a:r>
              </a:p>
            </p:txBody>
          </p:sp>
        </mc:Fallback>
      </mc:AlternateContent>
      <p:sp>
        <p:nvSpPr>
          <p:cNvPr id="19" name="右大括号 18">
            <a:extLst>
              <a:ext uri="{FF2B5EF4-FFF2-40B4-BE49-F238E27FC236}">
                <a16:creationId xmlns:a16="http://schemas.microsoft.com/office/drawing/2014/main" id="{88EAA188-4BEA-4E28-B997-8AC2146B32B1}"/>
              </a:ext>
            </a:extLst>
          </p:cNvPr>
          <p:cNvSpPr/>
          <p:nvPr/>
        </p:nvSpPr>
        <p:spPr>
          <a:xfrm>
            <a:off x="3581400" y="3736404"/>
            <a:ext cx="1181100" cy="28162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FF6D33-FF55-4AC6-BE6A-E42F20CB6488}"/>
                  </a:ext>
                </a:extLst>
              </p:cNvPr>
              <p:cNvSpPr txBox="1"/>
              <p:nvPr/>
            </p:nvSpPr>
            <p:spPr>
              <a:xfrm>
                <a:off x="4972050" y="4612704"/>
                <a:ext cx="1841466" cy="504882"/>
              </a:xfrm>
              <a:prstGeom prst="rect">
                <a:avLst/>
              </a:prstGeom>
              <a:noFill/>
            </p:spPr>
            <p:txBody>
              <a:bodyPr wrap="none" lIns="0" tIns="0" rIns="0" bIns="0" rtlCol="0">
                <a:spAutoFit/>
              </a:bodyPr>
              <a:lstStyle/>
              <a:p>
                <a:pPr>
                  <a:lnSpc>
                    <a:spcPct val="130000"/>
                  </a:lnSpc>
                  <a:spcBef>
                    <a:spcPts val="600"/>
                  </a:spcBef>
                </a:pPr>
                <a14:m>
                  <m:oMath xmlns:m="http://schemas.openxmlformats.org/officeDocument/2006/math">
                    <m:acc>
                      <m:accPr>
                        <m:chr m:val="̂"/>
                        <m:ctrlPr>
                          <a:rPr lang="en-US" altLang="zh-CN" sz="2800" i="1" kern="0" smtClean="0">
                            <a:latin typeface="Cambria Math" panose="02040503050406030204" pitchFamily="18" charset="0"/>
                            <a:ea typeface="微软雅黑" panose="020B0503020204020204" pitchFamily="34" charset="-122"/>
                            <a:cs typeface="+mn-ea"/>
                            <a:sym typeface="+mn-lt"/>
                          </a:rPr>
                        </m:ctrlPr>
                      </m:accPr>
                      <m:e>
                        <m:r>
                          <a:rPr lang="en-US" altLang="zh-CN" sz="2800" i="1" kern="0">
                            <a:latin typeface="Cambria Math" panose="02040503050406030204" pitchFamily="18" charset="0"/>
                            <a:ea typeface="微软雅黑" panose="020B0503020204020204" pitchFamily="34" charset="-122"/>
                            <a:cs typeface="+mn-ea"/>
                            <a:sym typeface="+mn-lt"/>
                          </a:rPr>
                          <m:t>𝑥</m:t>
                        </m:r>
                      </m:e>
                    </m:acc>
                    <m:r>
                      <a:rPr lang="en-US" altLang="zh-CN" sz="2800" b="0" i="1" kern="0" smtClean="0">
                        <a:latin typeface="Cambria Math" panose="02040503050406030204" pitchFamily="18" charset="0"/>
                        <a:ea typeface="微软雅黑" panose="020B0503020204020204" pitchFamily="34" charset="-122"/>
                        <a:cs typeface="+mn-ea"/>
                        <a:sym typeface="+mn-lt"/>
                      </a:rPr>
                      <m:t>=</m:t>
                    </m:r>
                    <m:sSub>
                      <m:sSubPr>
                        <m:ctrlPr>
                          <a:rPr lang="en-US" altLang="zh-CN" sz="2800" b="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𝐹</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Sub>
                  </m:oMath>
                </a14:m>
                <a:r>
                  <a:rPr lang="en-US" altLang="zh-CN" sz="2800" kern="0" dirty="0">
                    <a:ea typeface="微软雅黑" panose="020B0503020204020204" pitchFamily="34" charset="-122"/>
                    <a:cs typeface="+mn-ea"/>
                    <a:sym typeface="+mn-lt"/>
                  </a:rPr>
                  <a:t> </a:t>
                </a:r>
                <a14:m>
                  <m:oMath xmlns:m="http://schemas.openxmlformats.org/officeDocument/2006/math">
                    <m:sSub>
                      <m:sSubPr>
                        <m:ctrlPr>
                          <a:rPr lang="en-US" altLang="zh-CN" sz="2800" i="1" kern="0" dirty="0">
                            <a:latin typeface="Cambria Math" panose="02040503050406030204" pitchFamily="18" charset="0"/>
                            <a:ea typeface="微软雅黑" panose="020B0503020204020204" pitchFamily="34" charset="-122"/>
                            <a:cs typeface="+mn-ea"/>
                            <a:sym typeface="+mn-lt"/>
                          </a:rPr>
                        </m:ctrlPr>
                      </m:sSubPr>
                      <m:e>
                        <m:acc>
                          <m:accPr>
                            <m:chr m:val="̂"/>
                            <m:ctrlPr>
                              <a:rPr lang="en-US" altLang="zh-CN" sz="2800" i="1" kern="0">
                                <a:latin typeface="Cambria Math" panose="02040503050406030204" pitchFamily="18" charset="0"/>
                                <a:ea typeface="微软雅黑" panose="020B0503020204020204" pitchFamily="34" charset="-122"/>
                                <a:cs typeface="+mn-ea"/>
                                <a:sym typeface="+mn-lt"/>
                              </a:rPr>
                            </m:ctrlPr>
                          </m:accPr>
                          <m:e>
                            <m:r>
                              <a:rPr lang="en-US" altLang="zh-CN" sz="2800" i="1" kern="0">
                                <a:latin typeface="Cambria Math" panose="02040503050406030204" pitchFamily="18" charset="0"/>
                                <a:ea typeface="微软雅黑" panose="020B0503020204020204" pitchFamily="34" charset="-122"/>
                                <a:cs typeface="+mn-ea"/>
                                <a:sym typeface="+mn-lt"/>
                              </a:rPr>
                              <m:t>𝑥</m:t>
                            </m:r>
                          </m:e>
                        </m:acc>
                      </m:e>
                      <m:sub>
                        <m:r>
                          <a:rPr lang="en-US" altLang="zh-CN" sz="2800" i="1" kern="0" dirty="0">
                            <a:latin typeface="Cambria Math" panose="02040503050406030204" pitchFamily="18" charset="0"/>
                            <a:ea typeface="微软雅黑" panose="020B0503020204020204" pitchFamily="34" charset="-122"/>
                            <a:cs typeface="+mn-ea"/>
                            <a:sym typeface="+mn-lt"/>
                          </a:rPr>
                          <m:t>𝑘</m:t>
                        </m:r>
                        <m:r>
                          <a:rPr lang="en-US" altLang="zh-CN" sz="2800" i="1" kern="0" dirty="0">
                            <a:latin typeface="Cambria Math" panose="02040503050406030204" pitchFamily="18" charset="0"/>
                            <a:ea typeface="微软雅黑" panose="020B0503020204020204" pitchFamily="34" charset="-122"/>
                            <a:cs typeface="+mn-ea"/>
                            <a:sym typeface="+mn-lt"/>
                          </a:rPr>
                          <m:t>−1</m:t>
                        </m:r>
                      </m:sub>
                    </m:sSub>
                  </m:oMath>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20" name="文本框 19">
                <a:extLst>
                  <a:ext uri="{FF2B5EF4-FFF2-40B4-BE49-F238E27FC236}">
                    <a16:creationId xmlns:a16="http://schemas.microsoft.com/office/drawing/2014/main" id="{6FFF6D33-FF55-4AC6-BE6A-E42F20CB6488}"/>
                  </a:ext>
                </a:extLst>
              </p:cNvPr>
              <p:cNvSpPr txBox="1">
                <a:spLocks noRot="1" noChangeAspect="1" noMove="1" noResize="1" noEditPoints="1" noAdjustHandles="1" noChangeArrowheads="1" noChangeShapeType="1" noTextEdit="1"/>
              </p:cNvSpPr>
              <p:nvPr/>
            </p:nvSpPr>
            <p:spPr>
              <a:xfrm>
                <a:off x="4972050" y="4612704"/>
                <a:ext cx="1841466" cy="5048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5DE3846-55A3-4651-93BE-1ABBFC7B4539}"/>
                  </a:ext>
                </a:extLst>
              </p:cNvPr>
              <p:cNvSpPr txBox="1"/>
              <p:nvPr/>
            </p:nvSpPr>
            <p:spPr>
              <a:xfrm>
                <a:off x="4900094" y="5137078"/>
                <a:ext cx="2425472" cy="582660"/>
              </a:xfrm>
              <a:prstGeom prst="rect">
                <a:avLst/>
              </a:prstGeom>
              <a:noFill/>
            </p:spPr>
            <p:txBody>
              <a:bodyPr wrap="non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80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𝑃</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Sub>
                      <m:r>
                        <a:rPr lang="en-US" altLang="zh-CN" sz="2800" b="0" i="1" kern="0" smtClean="0">
                          <a:latin typeface="Cambria Math" panose="02040503050406030204" pitchFamily="18" charset="0"/>
                          <a:ea typeface="微软雅黑" panose="020B0503020204020204" pitchFamily="34" charset="-122"/>
                          <a:cs typeface="+mn-ea"/>
                          <a:sym typeface="+mn-lt"/>
                        </a:rPr>
                        <m:t>=</m:t>
                      </m:r>
                      <m:sSub>
                        <m:sSubPr>
                          <m:ctrlPr>
                            <a:rPr lang="en-US" altLang="zh-CN" sz="2800" b="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𝐹</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Sub>
                      <m:sSub>
                        <m:sSubPr>
                          <m:ctrlPr>
                            <a:rPr lang="en-US" altLang="zh-CN" sz="2800" b="0" i="1" kern="0" smtClean="0">
                              <a:latin typeface="Cambria Math" panose="02040503050406030204" pitchFamily="18" charset="0"/>
                              <a:ea typeface="微软雅黑" panose="020B0503020204020204" pitchFamily="34" charset="-122"/>
                              <a:cs typeface="+mn-ea"/>
                              <a:sym typeface="+mn-lt"/>
                            </a:rPr>
                          </m:ctrlPr>
                        </m:sSubPr>
                        <m:e>
                          <m:r>
                            <a:rPr lang="en-US" altLang="zh-CN" sz="2800" b="0" i="1" kern="0" smtClean="0">
                              <a:latin typeface="Cambria Math" panose="02040503050406030204" pitchFamily="18" charset="0"/>
                              <a:ea typeface="微软雅黑" panose="020B0503020204020204" pitchFamily="34" charset="-122"/>
                              <a:cs typeface="+mn-ea"/>
                              <a:sym typeface="+mn-lt"/>
                            </a:rPr>
                            <m:t>𝑃</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r>
                            <a:rPr lang="en-US" altLang="zh-CN" sz="2800" b="0" i="1" kern="0" smtClean="0">
                              <a:latin typeface="Cambria Math" panose="02040503050406030204" pitchFamily="18" charset="0"/>
                              <a:ea typeface="微软雅黑" panose="020B0503020204020204" pitchFamily="34" charset="-122"/>
                              <a:cs typeface="+mn-ea"/>
                              <a:sym typeface="+mn-lt"/>
                            </a:rPr>
                            <m:t>−1</m:t>
                          </m:r>
                        </m:sub>
                      </m:sSub>
                      <m:sSubSup>
                        <m:sSubSupPr>
                          <m:ctrlPr>
                            <a:rPr lang="en-US" altLang="zh-CN" sz="2800" b="0" i="1" kern="0" smtClean="0">
                              <a:latin typeface="Cambria Math" panose="02040503050406030204" pitchFamily="18" charset="0"/>
                              <a:ea typeface="微软雅黑" panose="020B0503020204020204" pitchFamily="34" charset="-122"/>
                              <a:cs typeface="+mn-ea"/>
                              <a:sym typeface="+mn-lt"/>
                            </a:rPr>
                          </m:ctrlPr>
                        </m:sSubSupPr>
                        <m:e>
                          <m:r>
                            <a:rPr lang="en-US" altLang="zh-CN" sz="2800" b="0" i="1" kern="0" smtClean="0">
                              <a:latin typeface="Cambria Math" panose="02040503050406030204" pitchFamily="18" charset="0"/>
                              <a:ea typeface="微软雅黑" panose="020B0503020204020204" pitchFamily="34" charset="-122"/>
                              <a:cs typeface="+mn-ea"/>
                              <a:sym typeface="+mn-lt"/>
                            </a:rPr>
                            <m:t>𝐹</m:t>
                          </m:r>
                        </m:e>
                        <m:sub>
                          <m:r>
                            <a:rPr lang="en-US" altLang="zh-CN" sz="2800" b="0" i="1" kern="0" smtClean="0">
                              <a:latin typeface="Cambria Math" panose="02040503050406030204" pitchFamily="18" charset="0"/>
                              <a:ea typeface="微软雅黑" panose="020B0503020204020204" pitchFamily="34" charset="-122"/>
                              <a:cs typeface="+mn-ea"/>
                              <a:sym typeface="+mn-lt"/>
                            </a:rPr>
                            <m:t>𝑘</m:t>
                          </m:r>
                        </m:sub>
                        <m:sup>
                          <m:r>
                            <a:rPr lang="en-US" altLang="zh-CN" sz="2800" b="0" i="1" kern="0" smtClean="0">
                              <a:latin typeface="Cambria Math" panose="02040503050406030204" pitchFamily="18" charset="0"/>
                              <a:ea typeface="微软雅黑" panose="020B0503020204020204" pitchFamily="34" charset="-122"/>
                              <a:cs typeface="+mn-ea"/>
                              <a:sym typeface="+mn-lt"/>
                            </a:rPr>
                            <m:t>𝑇</m:t>
                          </m:r>
                        </m:sup>
                      </m:sSubSup>
                    </m:oMath>
                  </m:oMathPara>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21" name="文本框 20">
                <a:extLst>
                  <a:ext uri="{FF2B5EF4-FFF2-40B4-BE49-F238E27FC236}">
                    <a16:creationId xmlns:a16="http://schemas.microsoft.com/office/drawing/2014/main" id="{25DE3846-55A3-4651-93BE-1ABBFC7B4539}"/>
                  </a:ext>
                </a:extLst>
              </p:cNvPr>
              <p:cNvSpPr txBox="1">
                <a:spLocks noRot="1" noChangeAspect="1" noMove="1" noResize="1" noEditPoints="1" noAdjustHandles="1" noChangeArrowheads="1" noChangeShapeType="1" noTextEdit="1"/>
              </p:cNvSpPr>
              <p:nvPr/>
            </p:nvSpPr>
            <p:spPr>
              <a:xfrm>
                <a:off x="4900094" y="5137078"/>
                <a:ext cx="2425472" cy="582660"/>
              </a:xfrm>
              <a:prstGeom prst="rect">
                <a:avLst/>
              </a:prstGeom>
              <a:blipFill>
                <a:blip r:embed="rId9"/>
                <a:stretch>
                  <a:fillRect/>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9120A637-26D5-4480-BD74-B49FA2A8B303}"/>
              </a:ext>
            </a:extLst>
          </p:cNvPr>
          <p:cNvSpPr/>
          <p:nvPr/>
        </p:nvSpPr>
        <p:spPr>
          <a:xfrm>
            <a:off x="2762250" y="1994934"/>
            <a:ext cx="819150" cy="233916"/>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E8762FE-33D5-441C-9CE1-0A1924F7878D}"/>
              </a:ext>
            </a:extLst>
          </p:cNvPr>
          <p:cNvSpPr txBox="1"/>
          <p:nvPr/>
        </p:nvSpPr>
        <p:spPr>
          <a:xfrm>
            <a:off x="7169356" y="1929601"/>
            <a:ext cx="1475534" cy="417358"/>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协方差矩阵</a:t>
            </a:r>
          </a:p>
        </p:txBody>
      </p:sp>
      <p:sp>
        <p:nvSpPr>
          <p:cNvPr id="25" name="矩形 24">
            <a:extLst>
              <a:ext uri="{FF2B5EF4-FFF2-40B4-BE49-F238E27FC236}">
                <a16:creationId xmlns:a16="http://schemas.microsoft.com/office/drawing/2014/main" id="{68C9A7AC-4938-49CE-BAD6-9F0CD93120E7}"/>
              </a:ext>
            </a:extLst>
          </p:cNvPr>
          <p:cNvSpPr/>
          <p:nvPr/>
        </p:nvSpPr>
        <p:spPr>
          <a:xfrm>
            <a:off x="8349615" y="5117586"/>
            <a:ext cx="295465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背景知识</a:t>
            </a:r>
          </a:p>
        </p:txBody>
      </p:sp>
    </p:spTree>
    <p:extLst>
      <p:ext uri="{BB962C8B-B14F-4D97-AF65-F5344CB8AC3E}">
        <p14:creationId xmlns:p14="http://schemas.microsoft.com/office/powerpoint/2010/main" val="704783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ACBE9E9-083B-4FD4-A108-7AA75B9BFD02}"/>
              </a:ext>
            </a:extLst>
          </p:cNvPr>
          <p:cNvSpPr>
            <a:spLocks noGrp="1"/>
          </p:cNvSpPr>
          <p:nvPr>
            <p:ph type="body" sz="quarter" idx="15"/>
          </p:nvPr>
        </p:nvSpPr>
        <p:spPr>
          <a:xfrm>
            <a:off x="695401" y="57750"/>
            <a:ext cx="11496599" cy="1077218"/>
          </a:xfrm>
        </p:spPr>
        <p:txBody>
          <a:bodyPr/>
          <a:lstStyle/>
          <a:p>
            <a:r>
              <a:rPr lang="en-US" altLang="zh-CN" dirty="0"/>
              <a:t>1.2.2 </a:t>
            </a:r>
            <a:r>
              <a:rPr lang="zh-CN" altLang="en-US" dirty="0"/>
              <a:t>基于</a:t>
            </a:r>
            <a:r>
              <a:rPr lang="en-US" altLang="zh-CN" dirty="0"/>
              <a:t>EKF</a:t>
            </a:r>
            <a:r>
              <a:rPr lang="zh-CN" altLang="en-US" dirty="0"/>
              <a:t>的水下纯方位目标跟踪双阵列跟踪算法</a:t>
            </a:r>
            <a:r>
              <a:rPr lang="en-US" altLang="zh-CN" dirty="0"/>
              <a:t>-</a:t>
            </a:r>
            <a:r>
              <a:rPr lang="zh-CN" altLang="en-US" dirty="0"/>
              <a:t>卡尔曼滤波器</a:t>
            </a:r>
          </a:p>
        </p:txBody>
      </p:sp>
      <p:pic>
        <p:nvPicPr>
          <p:cNvPr id="22" name="图片 21">
            <a:extLst>
              <a:ext uri="{FF2B5EF4-FFF2-40B4-BE49-F238E27FC236}">
                <a16:creationId xmlns:a16="http://schemas.microsoft.com/office/drawing/2014/main" id="{C77EC925-1219-43FE-8612-D4BB299A8201}"/>
              </a:ext>
            </a:extLst>
          </p:cNvPr>
          <p:cNvPicPr>
            <a:picLocks noChangeAspect="1"/>
          </p:cNvPicPr>
          <p:nvPr/>
        </p:nvPicPr>
        <p:blipFill>
          <a:blip r:embed="rId3"/>
          <a:stretch>
            <a:fillRect/>
          </a:stretch>
        </p:blipFill>
        <p:spPr>
          <a:xfrm>
            <a:off x="695401" y="1139428"/>
            <a:ext cx="3925094" cy="2026444"/>
          </a:xfrm>
          <a:prstGeom prst="rect">
            <a:avLst/>
          </a:prstGeom>
        </p:spPr>
      </p:pic>
      <p:pic>
        <p:nvPicPr>
          <p:cNvPr id="4" name="图片 3">
            <a:extLst>
              <a:ext uri="{FF2B5EF4-FFF2-40B4-BE49-F238E27FC236}">
                <a16:creationId xmlns:a16="http://schemas.microsoft.com/office/drawing/2014/main" id="{28817F50-2320-4DD7-BA96-F078FA1B7650}"/>
              </a:ext>
            </a:extLst>
          </p:cNvPr>
          <p:cNvPicPr>
            <a:picLocks noChangeAspect="1"/>
          </p:cNvPicPr>
          <p:nvPr/>
        </p:nvPicPr>
        <p:blipFill>
          <a:blip r:embed="rId4"/>
          <a:stretch>
            <a:fillRect/>
          </a:stretch>
        </p:blipFill>
        <p:spPr>
          <a:xfrm>
            <a:off x="760529" y="2963489"/>
            <a:ext cx="3736614" cy="1457279"/>
          </a:xfrm>
          <a:prstGeom prst="rect">
            <a:avLst/>
          </a:prstGeom>
        </p:spPr>
      </p:pic>
      <p:sp>
        <p:nvSpPr>
          <p:cNvPr id="5" name="矩形 4">
            <a:extLst>
              <a:ext uri="{FF2B5EF4-FFF2-40B4-BE49-F238E27FC236}">
                <a16:creationId xmlns:a16="http://schemas.microsoft.com/office/drawing/2014/main" id="{A4746C60-9F8F-4BA5-B5F0-636A56B83A25}"/>
              </a:ext>
            </a:extLst>
          </p:cNvPr>
          <p:cNvSpPr/>
          <p:nvPr/>
        </p:nvSpPr>
        <p:spPr>
          <a:xfrm>
            <a:off x="789641" y="4575304"/>
            <a:ext cx="8354359" cy="1815882"/>
          </a:xfrm>
          <a:prstGeom prst="rect">
            <a:avLst/>
          </a:prstGeom>
        </p:spPr>
        <p:txBody>
          <a:bodyPr wrap="square">
            <a:spAutoFit/>
          </a:bodyPr>
          <a:lstStyle/>
          <a:p>
            <a:r>
              <a:rPr lang="zh-CN" altLang="en-US" sz="2800" b="1" dirty="0">
                <a:solidFill>
                  <a:srgbClr val="FF00FF"/>
                </a:solidFill>
                <a:latin typeface="-apple-system"/>
              </a:rPr>
              <a:t>新的最优估计</a:t>
            </a:r>
            <a:r>
              <a:rPr lang="zh-CN" altLang="en-US" sz="2800" dirty="0">
                <a:solidFill>
                  <a:srgbClr val="4F4F4F"/>
                </a:solidFill>
                <a:latin typeface="-apple-system"/>
              </a:rPr>
              <a:t>是根据</a:t>
            </a:r>
            <a:r>
              <a:rPr lang="zh-CN" altLang="en-US" sz="2800" b="1" dirty="0">
                <a:solidFill>
                  <a:srgbClr val="0000FF"/>
                </a:solidFill>
                <a:latin typeface="-apple-system"/>
              </a:rPr>
              <a:t>上一最优估计</a:t>
            </a:r>
            <a:r>
              <a:rPr lang="zh-CN" altLang="en-US" sz="2800" b="1" dirty="0">
                <a:solidFill>
                  <a:srgbClr val="4F4F4F"/>
                </a:solidFill>
                <a:latin typeface="-apple-system"/>
              </a:rPr>
              <a:t>预测</a:t>
            </a:r>
            <a:r>
              <a:rPr lang="zh-CN" altLang="en-US" sz="2800" dirty="0">
                <a:solidFill>
                  <a:srgbClr val="4F4F4F"/>
                </a:solidFill>
                <a:latin typeface="-apple-system"/>
              </a:rPr>
              <a:t>得到的，并加上</a:t>
            </a:r>
            <a:r>
              <a:rPr lang="zh-CN" altLang="en-US" sz="2800" b="1" dirty="0">
                <a:solidFill>
                  <a:srgbClr val="DAA520"/>
                </a:solidFill>
                <a:latin typeface="-apple-system"/>
              </a:rPr>
              <a:t>已知外部控制量</a:t>
            </a:r>
            <a:r>
              <a:rPr lang="zh-CN" altLang="en-US" sz="2800" dirty="0">
                <a:solidFill>
                  <a:srgbClr val="4F4F4F"/>
                </a:solidFill>
                <a:latin typeface="-apple-system"/>
              </a:rPr>
              <a:t>的</a:t>
            </a:r>
            <a:r>
              <a:rPr lang="zh-CN" altLang="en-US" sz="2800" b="1" dirty="0">
                <a:solidFill>
                  <a:srgbClr val="4F4F4F"/>
                </a:solidFill>
                <a:latin typeface="-apple-system"/>
              </a:rPr>
              <a:t>修正</a:t>
            </a:r>
            <a:r>
              <a:rPr lang="zh-CN" altLang="en-US" sz="2800" dirty="0">
                <a:solidFill>
                  <a:srgbClr val="4F4F4F"/>
                </a:solidFill>
                <a:latin typeface="-apple-system"/>
              </a:rPr>
              <a:t>。 </a:t>
            </a:r>
            <a:br>
              <a:rPr lang="zh-CN" altLang="en-US" sz="2800" dirty="0"/>
            </a:br>
            <a:r>
              <a:rPr lang="zh-CN" altLang="en-US" sz="2800" dirty="0">
                <a:solidFill>
                  <a:srgbClr val="4F4F4F"/>
                </a:solidFill>
                <a:latin typeface="-apple-system"/>
              </a:rPr>
              <a:t>而</a:t>
            </a:r>
            <a:r>
              <a:rPr lang="zh-CN" altLang="en-US" sz="2800" b="1" dirty="0">
                <a:solidFill>
                  <a:srgbClr val="FF00FF"/>
                </a:solidFill>
                <a:latin typeface="-apple-system"/>
              </a:rPr>
              <a:t>新的不确定性</a:t>
            </a:r>
            <a:r>
              <a:rPr lang="zh-CN" altLang="en-US" sz="2800" dirty="0">
                <a:solidFill>
                  <a:srgbClr val="4F4F4F"/>
                </a:solidFill>
                <a:latin typeface="-apple-system"/>
              </a:rPr>
              <a:t>由</a:t>
            </a:r>
            <a:r>
              <a:rPr lang="zh-CN" altLang="en-US" sz="2800" b="1" dirty="0">
                <a:solidFill>
                  <a:srgbClr val="0000FF"/>
                </a:solidFill>
                <a:latin typeface="-apple-system"/>
              </a:rPr>
              <a:t>上一不确定</a:t>
            </a:r>
            <a:r>
              <a:rPr lang="zh-CN" altLang="en-US" sz="2800" dirty="0">
                <a:solidFill>
                  <a:srgbClr val="0000FF"/>
                </a:solidFill>
                <a:latin typeface="-apple-system"/>
              </a:rPr>
              <a:t>性</a:t>
            </a:r>
            <a:r>
              <a:rPr lang="zh-CN" altLang="en-US" sz="2800" b="1" dirty="0">
                <a:solidFill>
                  <a:srgbClr val="4F4F4F"/>
                </a:solidFill>
                <a:latin typeface="-apple-system"/>
              </a:rPr>
              <a:t>预测</a:t>
            </a:r>
            <a:r>
              <a:rPr lang="zh-CN" altLang="en-US" sz="2800" dirty="0">
                <a:solidFill>
                  <a:srgbClr val="4F4F4F"/>
                </a:solidFill>
                <a:latin typeface="-apple-system"/>
              </a:rPr>
              <a:t>得到，并加上</a:t>
            </a:r>
            <a:r>
              <a:rPr lang="zh-CN" altLang="en-US" sz="2800" b="1" dirty="0">
                <a:solidFill>
                  <a:srgbClr val="48D1CC"/>
                </a:solidFill>
                <a:latin typeface="-apple-system"/>
              </a:rPr>
              <a:t>外部环境的干扰</a:t>
            </a:r>
            <a:r>
              <a:rPr lang="en-US" altLang="zh-CN" sz="2800" b="1" dirty="0">
                <a:solidFill>
                  <a:srgbClr val="48D1CC"/>
                </a:solidFill>
                <a:latin typeface="-apple-system"/>
              </a:rPr>
              <a:t>.</a:t>
            </a:r>
            <a:endParaRPr lang="zh-CN" altLang="en-US" sz="2800" dirty="0"/>
          </a:p>
        </p:txBody>
      </p:sp>
      <p:sp>
        <p:nvSpPr>
          <p:cNvPr id="9" name="矩形 8">
            <a:extLst>
              <a:ext uri="{FF2B5EF4-FFF2-40B4-BE49-F238E27FC236}">
                <a16:creationId xmlns:a16="http://schemas.microsoft.com/office/drawing/2014/main" id="{C6AB088B-38BA-4827-80B7-A9F39A6A7741}"/>
              </a:ext>
            </a:extLst>
          </p:cNvPr>
          <p:cNvSpPr/>
          <p:nvPr/>
        </p:nvSpPr>
        <p:spPr>
          <a:xfrm>
            <a:off x="8476816" y="2040159"/>
            <a:ext cx="295465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预测未来</a:t>
            </a:r>
          </a:p>
        </p:txBody>
      </p:sp>
    </p:spTree>
    <p:extLst>
      <p:ext uri="{BB962C8B-B14F-4D97-AF65-F5344CB8AC3E}">
        <p14:creationId xmlns:p14="http://schemas.microsoft.com/office/powerpoint/2010/main" val="1611769734"/>
      </p:ext>
    </p:extLst>
  </p:cSld>
  <p:clrMapOvr>
    <a:masterClrMapping/>
  </p:clrMapOvr>
  <p:transition spd="slow">
    <p:push dir="u"/>
  </p:transition>
</p:sld>
</file>

<file path=ppt/theme/theme1.xml><?xml version="1.0" encoding="utf-8"?>
<a:theme xmlns:a="http://schemas.openxmlformats.org/drawingml/2006/main" name="Office 主题">
  <a:themeElements>
    <a:clrScheme name="多彩2">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theme>
</file>

<file path=ppt/theme/theme2.xml><?xml version="1.0" encoding="utf-8"?>
<a:theme xmlns:a="http://schemas.openxmlformats.org/drawingml/2006/main" name="OfficePLUS">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1022</TotalTime>
  <Words>3334</Words>
  <Application>Microsoft Office PowerPoint</Application>
  <PresentationFormat>宽屏</PresentationFormat>
  <Paragraphs>303</Paragraphs>
  <Slides>49</Slides>
  <Notes>31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49</vt:i4>
      </vt:variant>
    </vt:vector>
  </HeadingPairs>
  <TitlesOfParts>
    <vt:vector size="60" baseType="lpstr">
      <vt:lpstr>-apple-system</vt:lpstr>
      <vt:lpstr>等线</vt:lpstr>
      <vt:lpstr>宋体</vt:lpstr>
      <vt:lpstr>微软雅黑</vt:lpstr>
      <vt:lpstr>Arial</vt:lpstr>
      <vt:lpstr>Cambria Math</vt:lpstr>
      <vt:lpstr>Century Gothic</vt:lpstr>
      <vt:lpstr>Impact</vt:lpstr>
      <vt:lpstr>Segoe UI Light</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孙 剑</cp:lastModifiedBy>
  <cp:revision>140</cp:revision>
  <dcterms:created xsi:type="dcterms:W3CDTF">2015-08-18T02:51:41Z</dcterms:created>
  <dcterms:modified xsi:type="dcterms:W3CDTF">2018-11-21T04:41:35Z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2017-12-21T06:36:36.2809056Z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